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9"/>
  </p:notesMasterIdLst>
  <p:handoutMasterIdLst>
    <p:handoutMasterId r:id="rId70"/>
  </p:handoutMasterIdLst>
  <p:sldIdLst>
    <p:sldId id="256" r:id="rId2"/>
    <p:sldId id="786" r:id="rId3"/>
    <p:sldId id="784" r:id="rId4"/>
    <p:sldId id="785" r:id="rId5"/>
    <p:sldId id="787" r:id="rId6"/>
    <p:sldId id="788" r:id="rId7"/>
    <p:sldId id="789" r:id="rId8"/>
    <p:sldId id="839" r:id="rId9"/>
    <p:sldId id="791" r:id="rId10"/>
    <p:sldId id="840" r:id="rId11"/>
    <p:sldId id="790" r:id="rId12"/>
    <p:sldId id="812" r:id="rId13"/>
    <p:sldId id="793" r:id="rId14"/>
    <p:sldId id="794" r:id="rId15"/>
    <p:sldId id="795" r:id="rId16"/>
    <p:sldId id="796" r:id="rId17"/>
    <p:sldId id="797" r:id="rId18"/>
    <p:sldId id="835" r:id="rId19"/>
    <p:sldId id="834" r:id="rId20"/>
    <p:sldId id="836" r:id="rId21"/>
    <p:sldId id="837" r:id="rId22"/>
    <p:sldId id="798" r:id="rId23"/>
    <p:sldId id="799" r:id="rId24"/>
    <p:sldId id="800" r:id="rId25"/>
    <p:sldId id="801" r:id="rId26"/>
    <p:sldId id="831" r:id="rId27"/>
    <p:sldId id="832" r:id="rId28"/>
    <p:sldId id="833" r:id="rId29"/>
    <p:sldId id="531" r:id="rId30"/>
    <p:sldId id="532" r:id="rId31"/>
    <p:sldId id="533" r:id="rId32"/>
    <p:sldId id="534" r:id="rId33"/>
    <p:sldId id="535" r:id="rId34"/>
    <p:sldId id="536" r:id="rId35"/>
    <p:sldId id="814" r:id="rId36"/>
    <p:sldId id="815" r:id="rId37"/>
    <p:sldId id="808" r:id="rId38"/>
    <p:sldId id="803" r:id="rId39"/>
    <p:sldId id="816" r:id="rId40"/>
    <p:sldId id="817" r:id="rId41"/>
    <p:sldId id="820" r:id="rId42"/>
    <p:sldId id="676" r:id="rId43"/>
    <p:sldId id="821" r:id="rId44"/>
    <p:sldId id="818" r:id="rId45"/>
    <p:sldId id="819" r:id="rId46"/>
    <p:sldId id="804" r:id="rId47"/>
    <p:sldId id="822" r:id="rId48"/>
    <p:sldId id="823" r:id="rId49"/>
    <p:sldId id="824" r:id="rId50"/>
    <p:sldId id="810" r:id="rId51"/>
    <p:sldId id="811" r:id="rId52"/>
    <p:sldId id="825" r:id="rId53"/>
    <p:sldId id="826" r:id="rId54"/>
    <p:sldId id="828" r:id="rId55"/>
    <p:sldId id="827" r:id="rId56"/>
    <p:sldId id="550" r:id="rId57"/>
    <p:sldId id="551" r:id="rId58"/>
    <p:sldId id="830" r:id="rId59"/>
    <p:sldId id="552" r:id="rId60"/>
    <p:sldId id="553" r:id="rId61"/>
    <p:sldId id="562" r:id="rId62"/>
    <p:sldId id="560" r:id="rId63"/>
    <p:sldId id="561" r:id="rId64"/>
    <p:sldId id="841" r:id="rId65"/>
    <p:sldId id="843" r:id="rId66"/>
    <p:sldId id="838" r:id="rId67"/>
    <p:sldId id="844" r:id="rId68"/>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96A51C64-FAB6-4849-B79D-59183D1BCD80}">
          <p14:sldIdLst>
            <p14:sldId id="256"/>
            <p14:sldId id="786"/>
            <p14:sldId id="784"/>
            <p14:sldId id="785"/>
            <p14:sldId id="787"/>
            <p14:sldId id="788"/>
            <p14:sldId id="789"/>
            <p14:sldId id="839"/>
            <p14:sldId id="791"/>
            <p14:sldId id="840"/>
            <p14:sldId id="790"/>
          </p14:sldIdLst>
        </p14:section>
        <p14:section name="有监督学习" id="{FFA748CA-B71E-4105-A2AB-ABEBC26CE03E}">
          <p14:sldIdLst>
            <p14:sldId id="812"/>
            <p14:sldId id="793"/>
            <p14:sldId id="794"/>
            <p14:sldId id="795"/>
            <p14:sldId id="796"/>
            <p14:sldId id="797"/>
            <p14:sldId id="835"/>
            <p14:sldId id="834"/>
            <p14:sldId id="836"/>
            <p14:sldId id="837"/>
            <p14:sldId id="798"/>
            <p14:sldId id="799"/>
            <p14:sldId id="800"/>
            <p14:sldId id="801"/>
            <p14:sldId id="831"/>
            <p14:sldId id="832"/>
            <p14:sldId id="833"/>
            <p14:sldId id="531"/>
            <p14:sldId id="532"/>
            <p14:sldId id="533"/>
            <p14:sldId id="534"/>
            <p14:sldId id="535"/>
            <p14:sldId id="536"/>
            <p14:sldId id="814"/>
            <p14:sldId id="815"/>
            <p14:sldId id="808"/>
            <p14:sldId id="803"/>
            <p14:sldId id="816"/>
            <p14:sldId id="817"/>
            <p14:sldId id="820"/>
            <p14:sldId id="676"/>
            <p14:sldId id="821"/>
            <p14:sldId id="818"/>
            <p14:sldId id="819"/>
            <p14:sldId id="804"/>
            <p14:sldId id="822"/>
            <p14:sldId id="823"/>
            <p14:sldId id="824"/>
            <p14:sldId id="810"/>
            <p14:sldId id="811"/>
            <p14:sldId id="825"/>
            <p14:sldId id="826"/>
            <p14:sldId id="828"/>
            <p14:sldId id="827"/>
            <p14:sldId id="550"/>
            <p14:sldId id="551"/>
            <p14:sldId id="830"/>
            <p14:sldId id="552"/>
            <p14:sldId id="553"/>
            <p14:sldId id="562"/>
            <p14:sldId id="560"/>
            <p14:sldId id="561"/>
            <p14:sldId id="841"/>
            <p14:sldId id="843"/>
            <p14:sldId id="838"/>
            <p14:sldId id="8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22" autoAdjust="0"/>
    <p:restoredTop sz="92240" autoAdjust="0"/>
  </p:normalViewPr>
  <p:slideViewPr>
    <p:cSldViewPr>
      <p:cViewPr varScale="1">
        <p:scale>
          <a:sx n="91" d="100"/>
          <a:sy n="91" d="100"/>
        </p:scale>
        <p:origin x="78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4084"/>
    </p:cViewPr>
  </p:sorter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F76616C-681B-4B26-B082-A524EBF1F982}" type="doc">
      <dgm:prSet loTypeId="urn:microsoft.com/office/officeart/2005/8/layout/venn2" loCatId="relationship" qsTypeId="urn:microsoft.com/office/officeart/2005/8/quickstyle/simple1#2" qsCatId="simple" csTypeId="urn:microsoft.com/office/officeart/2005/8/colors/accent1_2#2" csCatId="accent1" phldr="1"/>
      <dgm:spPr/>
      <dgm:t>
        <a:bodyPr/>
        <a:lstStyle/>
        <a:p>
          <a:endParaRPr lang="zh-CN" altLang="en-US"/>
        </a:p>
      </dgm:t>
    </dgm:pt>
    <dgm:pt modelId="{1D2FA286-9605-45BD-B9ED-43AE33B0605A}">
      <dgm:prSet phldrT="[文本]">
        <dgm:style>
          <a:lnRef idx="2">
            <a:schemeClr val="dk1"/>
          </a:lnRef>
          <a:fillRef idx="1">
            <a:schemeClr val="lt1"/>
          </a:fillRef>
          <a:effectRef idx="0">
            <a:schemeClr val="dk1"/>
          </a:effectRef>
          <a:fontRef idx="minor">
            <a:schemeClr val="dk1"/>
          </a:fontRef>
        </dgm:style>
      </dgm:prSet>
      <dgm:spPr/>
      <dgm:t>
        <a:bodyPr/>
        <a:lstStyle/>
        <a:p>
          <a:r>
            <a:rPr lang="zh-CN" altLang="en-US" dirty="0"/>
            <a:t>机器学习</a:t>
          </a:r>
        </a:p>
      </dgm:t>
    </dgm:pt>
    <dgm:pt modelId="{F0B66AD4-EE13-4DC2-B458-BDC652EEA8F4}" type="parTrans" cxnId="{5F1A28D5-D4AE-4776-8E34-5E63ACCDE673}">
      <dgm:prSet/>
      <dgm:spPr/>
      <dgm:t>
        <a:bodyPr/>
        <a:lstStyle/>
        <a:p>
          <a:endParaRPr lang="zh-CN" altLang="en-US"/>
        </a:p>
      </dgm:t>
    </dgm:pt>
    <dgm:pt modelId="{3630CC78-D448-411E-AD0E-C601C1174F14}" type="sibTrans" cxnId="{5F1A28D5-D4AE-4776-8E34-5E63ACCDE673}">
      <dgm:prSet/>
      <dgm:spPr/>
      <dgm:t>
        <a:bodyPr/>
        <a:lstStyle/>
        <a:p>
          <a:endParaRPr lang="zh-CN" altLang="en-US"/>
        </a:p>
      </dgm:t>
    </dgm:pt>
    <dgm:pt modelId="{B7E94B07-C932-4E6B-A1DC-5B1BE1D1D65D}">
      <dgm:prSet phldrT="[文本]">
        <dgm:style>
          <a:lnRef idx="2">
            <a:schemeClr val="dk1"/>
          </a:lnRef>
          <a:fillRef idx="1">
            <a:schemeClr val="lt1"/>
          </a:fillRef>
          <a:effectRef idx="0">
            <a:schemeClr val="dk1"/>
          </a:effectRef>
          <a:fontRef idx="minor">
            <a:schemeClr val="dk1"/>
          </a:fontRef>
        </dgm:style>
      </dgm:prSet>
      <dgm:spPr/>
      <dgm:t>
        <a:bodyPr/>
        <a:lstStyle/>
        <a:p>
          <a:r>
            <a:rPr lang="zh-CN" altLang="en-US" dirty="0"/>
            <a:t>神经网络</a:t>
          </a:r>
        </a:p>
      </dgm:t>
    </dgm:pt>
    <dgm:pt modelId="{13D9AFD5-C7A1-4332-A94A-7778469FB48C}" type="parTrans" cxnId="{C31D3146-5269-4066-9354-FF804264E3C7}">
      <dgm:prSet/>
      <dgm:spPr/>
      <dgm:t>
        <a:bodyPr/>
        <a:lstStyle/>
        <a:p>
          <a:endParaRPr lang="zh-CN" altLang="en-US"/>
        </a:p>
      </dgm:t>
    </dgm:pt>
    <dgm:pt modelId="{7CDEE4AB-4D2E-4107-AEAD-E3E5D65CE55F}" type="sibTrans" cxnId="{C31D3146-5269-4066-9354-FF804264E3C7}">
      <dgm:prSet/>
      <dgm:spPr/>
      <dgm:t>
        <a:bodyPr/>
        <a:lstStyle/>
        <a:p>
          <a:endParaRPr lang="zh-CN" altLang="en-US"/>
        </a:p>
      </dgm:t>
    </dgm:pt>
    <dgm:pt modelId="{D5CE1968-A366-4F5A-A6A4-4C1E84F972C1}">
      <dgm:prSet phldrT="[文本]">
        <dgm:style>
          <a:lnRef idx="2">
            <a:schemeClr val="dk1"/>
          </a:lnRef>
          <a:fillRef idx="1">
            <a:schemeClr val="lt1"/>
          </a:fillRef>
          <a:effectRef idx="0">
            <a:schemeClr val="dk1"/>
          </a:effectRef>
          <a:fontRef idx="minor">
            <a:schemeClr val="dk1"/>
          </a:fontRef>
        </dgm:style>
      </dgm:prSet>
      <dgm:spPr/>
      <dgm:t>
        <a:bodyPr/>
        <a:lstStyle/>
        <a:p>
          <a:r>
            <a:rPr lang="zh-CN" altLang="en-US" dirty="0"/>
            <a:t>深度学习</a:t>
          </a:r>
        </a:p>
      </dgm:t>
    </dgm:pt>
    <dgm:pt modelId="{EA8205B9-1F7C-479E-9279-BF2F4ADF4C60}" type="parTrans" cxnId="{2F6962C4-8EB3-4D84-9A42-460D94F7B349}">
      <dgm:prSet/>
      <dgm:spPr/>
      <dgm:t>
        <a:bodyPr/>
        <a:lstStyle/>
        <a:p>
          <a:endParaRPr lang="zh-CN" altLang="en-US"/>
        </a:p>
      </dgm:t>
    </dgm:pt>
    <dgm:pt modelId="{7DFA1833-E8A1-45C9-97F6-8F403010B213}" type="sibTrans" cxnId="{2F6962C4-8EB3-4D84-9A42-460D94F7B349}">
      <dgm:prSet/>
      <dgm:spPr/>
      <dgm:t>
        <a:bodyPr/>
        <a:lstStyle/>
        <a:p>
          <a:endParaRPr lang="zh-CN" altLang="en-US"/>
        </a:p>
      </dgm:t>
    </dgm:pt>
    <dgm:pt modelId="{F7FD7660-378D-4674-A36F-93BC1B646EFD}">
      <dgm:prSet phldrT="[文本]">
        <dgm:style>
          <a:lnRef idx="2">
            <a:schemeClr val="dk1"/>
          </a:lnRef>
          <a:fillRef idx="1">
            <a:schemeClr val="lt1"/>
          </a:fillRef>
          <a:effectRef idx="0">
            <a:schemeClr val="dk1"/>
          </a:effectRef>
          <a:fontRef idx="minor">
            <a:schemeClr val="dk1"/>
          </a:fontRef>
        </dgm:style>
      </dgm:prSet>
      <dgm:spPr/>
      <dgm:t>
        <a:bodyPr/>
        <a:lstStyle/>
        <a:p>
          <a:r>
            <a:rPr lang="en-US" altLang="zh-CN" dirty="0"/>
            <a:t>CNN/RNN</a:t>
          </a:r>
          <a:endParaRPr lang="zh-CN" altLang="en-US" dirty="0"/>
        </a:p>
      </dgm:t>
    </dgm:pt>
    <dgm:pt modelId="{F47EE28D-5B0C-48D5-A041-868CFF6B9055}" type="parTrans" cxnId="{0602A438-60EA-4BDC-B149-AE7A34133DB7}">
      <dgm:prSet/>
      <dgm:spPr/>
      <dgm:t>
        <a:bodyPr/>
        <a:lstStyle/>
        <a:p>
          <a:endParaRPr lang="zh-CN" altLang="en-US"/>
        </a:p>
      </dgm:t>
    </dgm:pt>
    <dgm:pt modelId="{177BAEEB-3376-4D13-9725-7F0303151BAD}" type="sibTrans" cxnId="{0602A438-60EA-4BDC-B149-AE7A34133DB7}">
      <dgm:prSet/>
      <dgm:spPr/>
      <dgm:t>
        <a:bodyPr/>
        <a:lstStyle/>
        <a:p>
          <a:endParaRPr lang="zh-CN" altLang="en-US"/>
        </a:p>
      </dgm:t>
    </dgm:pt>
    <dgm:pt modelId="{35933678-D0F0-4D7D-BE6C-C344A923E2BC}" type="pres">
      <dgm:prSet presAssocID="{9F76616C-681B-4B26-B082-A524EBF1F982}" presName="Name0" presStyleCnt="0">
        <dgm:presLayoutVars>
          <dgm:chMax val="7"/>
          <dgm:resizeHandles val="exact"/>
        </dgm:presLayoutVars>
      </dgm:prSet>
      <dgm:spPr/>
    </dgm:pt>
    <dgm:pt modelId="{FB646219-9367-43C1-B32B-77BA4AB86D10}" type="pres">
      <dgm:prSet presAssocID="{9F76616C-681B-4B26-B082-A524EBF1F982}" presName="comp1" presStyleCnt="0"/>
      <dgm:spPr/>
    </dgm:pt>
    <dgm:pt modelId="{BF688BA9-019B-4DE4-A24D-2D4B40EEA415}" type="pres">
      <dgm:prSet presAssocID="{9F76616C-681B-4B26-B082-A524EBF1F982}" presName="circle1" presStyleLbl="node1" presStyleIdx="0" presStyleCnt="4"/>
      <dgm:spPr/>
    </dgm:pt>
    <dgm:pt modelId="{91F5EDBE-7ED4-4B56-8B43-CAD4040E01CB}" type="pres">
      <dgm:prSet presAssocID="{9F76616C-681B-4B26-B082-A524EBF1F982}" presName="c1text" presStyleLbl="node1" presStyleIdx="0" presStyleCnt="4">
        <dgm:presLayoutVars>
          <dgm:bulletEnabled val="1"/>
        </dgm:presLayoutVars>
      </dgm:prSet>
      <dgm:spPr/>
    </dgm:pt>
    <dgm:pt modelId="{85D5900C-C2F3-4D50-AB8F-E0A2C6E29F71}" type="pres">
      <dgm:prSet presAssocID="{9F76616C-681B-4B26-B082-A524EBF1F982}" presName="comp2" presStyleCnt="0"/>
      <dgm:spPr/>
    </dgm:pt>
    <dgm:pt modelId="{202DAF59-F395-40AA-809C-E4D26F6283BE}" type="pres">
      <dgm:prSet presAssocID="{9F76616C-681B-4B26-B082-A524EBF1F982}" presName="circle2" presStyleLbl="node1" presStyleIdx="1" presStyleCnt="4"/>
      <dgm:spPr/>
    </dgm:pt>
    <dgm:pt modelId="{C88C4729-678C-4C2A-A4AC-74F0E7B0DF6D}" type="pres">
      <dgm:prSet presAssocID="{9F76616C-681B-4B26-B082-A524EBF1F982}" presName="c2text" presStyleLbl="node1" presStyleIdx="1" presStyleCnt="4">
        <dgm:presLayoutVars>
          <dgm:bulletEnabled val="1"/>
        </dgm:presLayoutVars>
      </dgm:prSet>
      <dgm:spPr/>
    </dgm:pt>
    <dgm:pt modelId="{8C2F6931-9016-4453-90D5-87F520F2A7E2}" type="pres">
      <dgm:prSet presAssocID="{9F76616C-681B-4B26-B082-A524EBF1F982}" presName="comp3" presStyleCnt="0"/>
      <dgm:spPr/>
    </dgm:pt>
    <dgm:pt modelId="{C07D4F45-EF13-4A05-A411-3F1A8371FF4E}" type="pres">
      <dgm:prSet presAssocID="{9F76616C-681B-4B26-B082-A524EBF1F982}" presName="circle3" presStyleLbl="node1" presStyleIdx="2" presStyleCnt="4"/>
      <dgm:spPr/>
    </dgm:pt>
    <dgm:pt modelId="{C70D2DEF-6218-4648-A3B9-395A656D8886}" type="pres">
      <dgm:prSet presAssocID="{9F76616C-681B-4B26-B082-A524EBF1F982}" presName="c3text" presStyleLbl="node1" presStyleIdx="2" presStyleCnt="4">
        <dgm:presLayoutVars>
          <dgm:bulletEnabled val="1"/>
        </dgm:presLayoutVars>
      </dgm:prSet>
      <dgm:spPr/>
    </dgm:pt>
    <dgm:pt modelId="{8428BA91-068A-4DE2-945E-B889A418CA08}" type="pres">
      <dgm:prSet presAssocID="{9F76616C-681B-4B26-B082-A524EBF1F982}" presName="comp4" presStyleCnt="0"/>
      <dgm:spPr/>
    </dgm:pt>
    <dgm:pt modelId="{46B7AED2-DCEA-480D-A19A-F6BE94BB558A}" type="pres">
      <dgm:prSet presAssocID="{9F76616C-681B-4B26-B082-A524EBF1F982}" presName="circle4" presStyleLbl="node1" presStyleIdx="3" presStyleCnt="4"/>
      <dgm:spPr/>
    </dgm:pt>
    <dgm:pt modelId="{AF0E25BE-585F-41D2-9FE4-0930E4BF38B3}" type="pres">
      <dgm:prSet presAssocID="{9F76616C-681B-4B26-B082-A524EBF1F982}" presName="c4text" presStyleLbl="node1" presStyleIdx="3" presStyleCnt="4">
        <dgm:presLayoutVars>
          <dgm:bulletEnabled val="1"/>
        </dgm:presLayoutVars>
      </dgm:prSet>
      <dgm:spPr/>
    </dgm:pt>
  </dgm:ptLst>
  <dgm:cxnLst>
    <dgm:cxn modelId="{9DE11B22-CC6D-4A03-A41F-6E3B583A694E}" type="presOf" srcId="{9F76616C-681B-4B26-B082-A524EBF1F982}" destId="{35933678-D0F0-4D7D-BE6C-C344A923E2BC}" srcOrd="0" destOrd="0" presId="urn:microsoft.com/office/officeart/2005/8/layout/venn2"/>
    <dgm:cxn modelId="{EFE07924-35BD-43C0-A428-28B0E3831654}" type="presOf" srcId="{1D2FA286-9605-45BD-B9ED-43AE33B0605A}" destId="{BF688BA9-019B-4DE4-A24D-2D4B40EEA415}" srcOrd="0" destOrd="0" presId="urn:microsoft.com/office/officeart/2005/8/layout/venn2"/>
    <dgm:cxn modelId="{A2971E31-2964-4512-9BBC-3318918C1352}" type="presOf" srcId="{F7FD7660-378D-4674-A36F-93BC1B646EFD}" destId="{AF0E25BE-585F-41D2-9FE4-0930E4BF38B3}" srcOrd="1" destOrd="0" presId="urn:microsoft.com/office/officeart/2005/8/layout/venn2"/>
    <dgm:cxn modelId="{0602A438-60EA-4BDC-B149-AE7A34133DB7}" srcId="{9F76616C-681B-4B26-B082-A524EBF1F982}" destId="{F7FD7660-378D-4674-A36F-93BC1B646EFD}" srcOrd="3" destOrd="0" parTransId="{F47EE28D-5B0C-48D5-A041-868CFF6B9055}" sibTransId="{177BAEEB-3376-4D13-9725-7F0303151BAD}"/>
    <dgm:cxn modelId="{8C5F0A3B-D6F9-4D69-B7E3-618305BD526E}" type="presOf" srcId="{F7FD7660-378D-4674-A36F-93BC1B646EFD}" destId="{46B7AED2-DCEA-480D-A19A-F6BE94BB558A}" srcOrd="0" destOrd="0" presId="urn:microsoft.com/office/officeart/2005/8/layout/venn2"/>
    <dgm:cxn modelId="{C31D3146-5269-4066-9354-FF804264E3C7}" srcId="{9F76616C-681B-4B26-B082-A524EBF1F982}" destId="{B7E94B07-C932-4E6B-A1DC-5B1BE1D1D65D}" srcOrd="1" destOrd="0" parTransId="{13D9AFD5-C7A1-4332-A94A-7778469FB48C}" sibTransId="{7CDEE4AB-4D2E-4107-AEAD-E3E5D65CE55F}"/>
    <dgm:cxn modelId="{CDD2A672-6FF3-414B-B1F9-BEA23540C319}" type="presOf" srcId="{B7E94B07-C932-4E6B-A1DC-5B1BE1D1D65D}" destId="{202DAF59-F395-40AA-809C-E4D26F6283BE}" srcOrd="0" destOrd="0" presId="urn:microsoft.com/office/officeart/2005/8/layout/venn2"/>
    <dgm:cxn modelId="{4E759C59-91D2-40C4-9A92-2B74B615382C}" type="presOf" srcId="{B7E94B07-C932-4E6B-A1DC-5B1BE1D1D65D}" destId="{C88C4729-678C-4C2A-A4AC-74F0E7B0DF6D}" srcOrd="1" destOrd="0" presId="urn:microsoft.com/office/officeart/2005/8/layout/venn2"/>
    <dgm:cxn modelId="{EC3AA07C-085A-4918-9128-EC6F0823BE2D}" type="presOf" srcId="{D5CE1968-A366-4F5A-A6A4-4C1E84F972C1}" destId="{C70D2DEF-6218-4648-A3B9-395A656D8886}" srcOrd="1" destOrd="0" presId="urn:microsoft.com/office/officeart/2005/8/layout/venn2"/>
    <dgm:cxn modelId="{7FC9D688-4957-4529-8CE1-E6BBA4193823}" type="presOf" srcId="{D5CE1968-A366-4F5A-A6A4-4C1E84F972C1}" destId="{C07D4F45-EF13-4A05-A411-3F1A8371FF4E}" srcOrd="0" destOrd="0" presId="urn:microsoft.com/office/officeart/2005/8/layout/venn2"/>
    <dgm:cxn modelId="{C8F3A2BA-F1BB-44E5-8DD0-6AF337EDF39B}" type="presOf" srcId="{1D2FA286-9605-45BD-B9ED-43AE33B0605A}" destId="{91F5EDBE-7ED4-4B56-8B43-CAD4040E01CB}" srcOrd="1" destOrd="0" presId="urn:microsoft.com/office/officeart/2005/8/layout/venn2"/>
    <dgm:cxn modelId="{2F6962C4-8EB3-4D84-9A42-460D94F7B349}" srcId="{9F76616C-681B-4B26-B082-A524EBF1F982}" destId="{D5CE1968-A366-4F5A-A6A4-4C1E84F972C1}" srcOrd="2" destOrd="0" parTransId="{EA8205B9-1F7C-479E-9279-BF2F4ADF4C60}" sibTransId="{7DFA1833-E8A1-45C9-97F6-8F403010B213}"/>
    <dgm:cxn modelId="{5F1A28D5-D4AE-4776-8E34-5E63ACCDE673}" srcId="{9F76616C-681B-4B26-B082-A524EBF1F982}" destId="{1D2FA286-9605-45BD-B9ED-43AE33B0605A}" srcOrd="0" destOrd="0" parTransId="{F0B66AD4-EE13-4DC2-B458-BDC652EEA8F4}" sibTransId="{3630CC78-D448-411E-AD0E-C601C1174F14}"/>
    <dgm:cxn modelId="{1306457F-58C9-437B-858A-AFB6C14F9EFB}" type="presParOf" srcId="{35933678-D0F0-4D7D-BE6C-C344A923E2BC}" destId="{FB646219-9367-43C1-B32B-77BA4AB86D10}" srcOrd="0" destOrd="0" presId="urn:microsoft.com/office/officeart/2005/8/layout/venn2"/>
    <dgm:cxn modelId="{A442ED04-D317-4A60-B578-9BC26EF47F26}" type="presParOf" srcId="{FB646219-9367-43C1-B32B-77BA4AB86D10}" destId="{BF688BA9-019B-4DE4-A24D-2D4B40EEA415}" srcOrd="0" destOrd="0" presId="urn:microsoft.com/office/officeart/2005/8/layout/venn2"/>
    <dgm:cxn modelId="{04330AC6-E58F-47FC-8D53-B9110D6B34B0}" type="presParOf" srcId="{FB646219-9367-43C1-B32B-77BA4AB86D10}" destId="{91F5EDBE-7ED4-4B56-8B43-CAD4040E01CB}" srcOrd="1" destOrd="0" presId="urn:microsoft.com/office/officeart/2005/8/layout/venn2"/>
    <dgm:cxn modelId="{1FBFC392-6687-43D6-8CBC-9F8637C63F18}" type="presParOf" srcId="{35933678-D0F0-4D7D-BE6C-C344A923E2BC}" destId="{85D5900C-C2F3-4D50-AB8F-E0A2C6E29F71}" srcOrd="1" destOrd="0" presId="urn:microsoft.com/office/officeart/2005/8/layout/venn2"/>
    <dgm:cxn modelId="{00D78875-CEA6-4BAF-92E6-181070A48911}" type="presParOf" srcId="{85D5900C-C2F3-4D50-AB8F-E0A2C6E29F71}" destId="{202DAF59-F395-40AA-809C-E4D26F6283BE}" srcOrd="0" destOrd="0" presId="urn:microsoft.com/office/officeart/2005/8/layout/venn2"/>
    <dgm:cxn modelId="{6C102B8B-51E1-4583-A699-5D6C0244B4EA}" type="presParOf" srcId="{85D5900C-C2F3-4D50-AB8F-E0A2C6E29F71}" destId="{C88C4729-678C-4C2A-A4AC-74F0E7B0DF6D}" srcOrd="1" destOrd="0" presId="urn:microsoft.com/office/officeart/2005/8/layout/venn2"/>
    <dgm:cxn modelId="{16A532B4-506C-4651-9FF9-F701D7975C78}" type="presParOf" srcId="{35933678-D0F0-4D7D-BE6C-C344A923E2BC}" destId="{8C2F6931-9016-4453-90D5-87F520F2A7E2}" srcOrd="2" destOrd="0" presId="urn:microsoft.com/office/officeart/2005/8/layout/venn2"/>
    <dgm:cxn modelId="{E18E9ED3-4198-484E-8828-BE9E49951BA9}" type="presParOf" srcId="{8C2F6931-9016-4453-90D5-87F520F2A7E2}" destId="{C07D4F45-EF13-4A05-A411-3F1A8371FF4E}" srcOrd="0" destOrd="0" presId="urn:microsoft.com/office/officeart/2005/8/layout/venn2"/>
    <dgm:cxn modelId="{75A5AAB2-A1EC-443F-A9E5-4CFEBE26E14E}" type="presParOf" srcId="{8C2F6931-9016-4453-90D5-87F520F2A7E2}" destId="{C70D2DEF-6218-4648-A3B9-395A656D8886}" srcOrd="1" destOrd="0" presId="urn:microsoft.com/office/officeart/2005/8/layout/venn2"/>
    <dgm:cxn modelId="{86355AC1-70C9-470B-A1CB-D8B8D3FB4AA1}" type="presParOf" srcId="{35933678-D0F0-4D7D-BE6C-C344A923E2BC}" destId="{8428BA91-068A-4DE2-945E-B889A418CA08}" srcOrd="3" destOrd="0" presId="urn:microsoft.com/office/officeart/2005/8/layout/venn2"/>
    <dgm:cxn modelId="{03189218-C8F0-4FB7-9BB1-D23347426478}" type="presParOf" srcId="{8428BA91-068A-4DE2-945E-B889A418CA08}" destId="{46B7AED2-DCEA-480D-A19A-F6BE94BB558A}" srcOrd="0" destOrd="0" presId="urn:microsoft.com/office/officeart/2005/8/layout/venn2"/>
    <dgm:cxn modelId="{3ADDA6A9-A2A3-41B0-9C30-5B725D1286B6}" type="presParOf" srcId="{8428BA91-068A-4DE2-945E-B889A418CA08}" destId="{AF0E25BE-585F-41D2-9FE4-0930E4BF38B3}"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88BA9-019B-4DE4-A24D-2D4B40EEA415}">
      <dsp:nvSpPr>
        <dsp:cNvPr id="0" name=""/>
        <dsp:cNvSpPr/>
      </dsp:nvSpPr>
      <dsp:spPr>
        <a:xfrm>
          <a:off x="1143365" y="0"/>
          <a:ext cx="3275723" cy="3275723"/>
        </a:xfrm>
        <a:prstGeom prst="ellipse">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机器学习</a:t>
          </a:r>
        </a:p>
      </dsp:txBody>
      <dsp:txXfrm>
        <a:off x="2323280" y="163786"/>
        <a:ext cx="915892" cy="491358"/>
      </dsp:txXfrm>
    </dsp:sp>
    <dsp:sp modelId="{202DAF59-F395-40AA-809C-E4D26F6283BE}">
      <dsp:nvSpPr>
        <dsp:cNvPr id="0" name=""/>
        <dsp:cNvSpPr/>
      </dsp:nvSpPr>
      <dsp:spPr>
        <a:xfrm>
          <a:off x="1470937" y="655144"/>
          <a:ext cx="2620578" cy="2620578"/>
        </a:xfrm>
        <a:prstGeom prst="ellipse">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神经网络</a:t>
          </a:r>
        </a:p>
      </dsp:txBody>
      <dsp:txXfrm>
        <a:off x="2323280" y="812379"/>
        <a:ext cx="915892" cy="471704"/>
      </dsp:txXfrm>
    </dsp:sp>
    <dsp:sp modelId="{C07D4F45-EF13-4A05-A411-3F1A8371FF4E}">
      <dsp:nvSpPr>
        <dsp:cNvPr id="0" name=""/>
        <dsp:cNvSpPr/>
      </dsp:nvSpPr>
      <dsp:spPr>
        <a:xfrm>
          <a:off x="1798510" y="1310289"/>
          <a:ext cx="1965433" cy="1965433"/>
        </a:xfrm>
        <a:prstGeom prst="ellipse">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深度学习</a:t>
          </a:r>
        </a:p>
      </dsp:txBody>
      <dsp:txXfrm>
        <a:off x="2323280" y="1457696"/>
        <a:ext cx="915892" cy="442222"/>
      </dsp:txXfrm>
    </dsp:sp>
    <dsp:sp modelId="{46B7AED2-DCEA-480D-A19A-F6BE94BB558A}">
      <dsp:nvSpPr>
        <dsp:cNvPr id="0" name=""/>
        <dsp:cNvSpPr/>
      </dsp:nvSpPr>
      <dsp:spPr>
        <a:xfrm>
          <a:off x="2126082" y="1965433"/>
          <a:ext cx="1310289" cy="1310289"/>
        </a:xfrm>
        <a:prstGeom prst="ellipse">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CNN/RNN</a:t>
          </a:r>
          <a:endParaRPr lang="zh-CN" altLang="en-US" sz="1200" kern="1200" dirty="0"/>
        </a:p>
      </dsp:txBody>
      <dsp:txXfrm>
        <a:off x="2317969" y="2293006"/>
        <a:ext cx="926514" cy="655144"/>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61794" name="页眉占位符 161793"/>
          <p:cNvSpPr>
            <a:spLocks noGrp="1"/>
          </p:cNvSpPr>
          <p:nvPr>
            <p:ph type="hdr" sz="quarter"/>
          </p:nvPr>
        </p:nvSpPr>
        <p:spPr>
          <a:xfrm>
            <a:off x="0" y="0"/>
            <a:ext cx="2971800" cy="457200"/>
          </a:xfrm>
          <a:prstGeom prst="rect">
            <a:avLst/>
          </a:prstGeom>
          <a:noFill/>
          <a:ln w="9525">
            <a:noFill/>
          </a:ln>
        </p:spPr>
        <p:txBody>
          <a:bodyPr/>
          <a:lstStyle>
            <a:lvl1pPr eaLnBrk="1" hangingPunct="1">
              <a:defRPr sz="1200" noProof="1"/>
            </a:lvl1pPr>
          </a:lstStyle>
          <a:p>
            <a:pPr>
              <a:defRPr/>
            </a:pPr>
            <a:endParaRPr lang="zh-CN" altLang="en-US"/>
          </a:p>
        </p:txBody>
      </p:sp>
      <p:sp>
        <p:nvSpPr>
          <p:cNvPr id="161795" name="日期占位符 161794"/>
          <p:cNvSpPr>
            <a:spLocks noGrp="1"/>
          </p:cNvSpPr>
          <p:nvPr>
            <p:ph type="dt" sz="quarter" idx="1"/>
          </p:nvPr>
        </p:nvSpPr>
        <p:spPr>
          <a:xfrm>
            <a:off x="3886200" y="0"/>
            <a:ext cx="2971800" cy="457200"/>
          </a:xfrm>
          <a:prstGeom prst="rect">
            <a:avLst/>
          </a:prstGeom>
          <a:noFill/>
          <a:ln w="9525">
            <a:noFill/>
          </a:ln>
        </p:spPr>
        <p:txBody>
          <a:bodyPr/>
          <a:lstStyle>
            <a:lvl1pPr algn="r" eaLnBrk="1" hangingPunct="1">
              <a:defRPr sz="1200" noProof="1"/>
            </a:lvl1pPr>
          </a:lstStyle>
          <a:p>
            <a:pPr>
              <a:defRPr/>
            </a:pPr>
            <a:endParaRPr lang="zh-CN" altLang="en-US"/>
          </a:p>
        </p:txBody>
      </p:sp>
      <p:sp>
        <p:nvSpPr>
          <p:cNvPr id="161796" name="页脚占位符 161795"/>
          <p:cNvSpPr>
            <a:spLocks noGrp="1"/>
          </p:cNvSpPr>
          <p:nvPr>
            <p:ph type="ftr" sz="quarter" idx="2"/>
          </p:nvPr>
        </p:nvSpPr>
        <p:spPr>
          <a:xfrm>
            <a:off x="0" y="8686800"/>
            <a:ext cx="2971800" cy="457200"/>
          </a:xfrm>
          <a:prstGeom prst="rect">
            <a:avLst/>
          </a:prstGeom>
          <a:noFill/>
          <a:ln w="9525">
            <a:noFill/>
          </a:ln>
        </p:spPr>
        <p:txBody>
          <a:bodyPr anchor="b"/>
          <a:lstStyle>
            <a:lvl1pPr eaLnBrk="1" hangingPunct="1">
              <a:defRPr sz="1200" noProof="1"/>
            </a:lvl1pPr>
          </a:lstStyle>
          <a:p>
            <a:pPr>
              <a:defRPr/>
            </a:pPr>
            <a:endParaRPr lang="zh-CN" altLang="en-US"/>
          </a:p>
        </p:txBody>
      </p:sp>
      <p:sp>
        <p:nvSpPr>
          <p:cNvPr id="161797" name="灯片编号占位符 161796"/>
          <p:cNvSpPr>
            <a:spLocks noGrp="1"/>
          </p:cNvSpPr>
          <p:nvPr>
            <p:ph type="sldNum" sz="quarter" idx="3"/>
          </p:nvPr>
        </p:nvSpPr>
        <p:spPr>
          <a:xfrm>
            <a:off x="3886200" y="8686800"/>
            <a:ext cx="2971800" cy="457200"/>
          </a:xfrm>
          <a:prstGeom prst="rect">
            <a:avLst/>
          </a:prstGeom>
          <a:noFill/>
          <a:ln w="9525">
            <a:noFill/>
          </a:ln>
        </p:spPr>
        <p:txBody>
          <a:bodyPr anchor="b"/>
          <a:lstStyle>
            <a:lvl1pPr algn="r" eaLnBrk="1" hangingPunct="1">
              <a:defRPr sz="1200" noProof="1"/>
            </a:lvl1pPr>
          </a:lstStyle>
          <a:p>
            <a:pPr>
              <a:defRPr/>
            </a:pPr>
            <a:fld id="{C7FE3108-15F8-41A5-AF13-36BA1A7F155C}" type="slidenum">
              <a:rPr lang="zh-CN" altLang="en-US"/>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3666" name="页眉占位符 113665"/>
          <p:cNvSpPr>
            <a:spLocks noGrp="1"/>
          </p:cNvSpPr>
          <p:nvPr>
            <p:ph type="hdr" sz="quarter"/>
          </p:nvPr>
        </p:nvSpPr>
        <p:spPr>
          <a:xfrm>
            <a:off x="0" y="0"/>
            <a:ext cx="2971800" cy="457200"/>
          </a:xfrm>
          <a:prstGeom prst="rect">
            <a:avLst/>
          </a:prstGeom>
          <a:noFill/>
          <a:ln w="9525">
            <a:noFill/>
          </a:ln>
        </p:spPr>
        <p:txBody>
          <a:bodyPr/>
          <a:lstStyle>
            <a:lvl1pPr eaLnBrk="1" hangingPunct="1">
              <a:defRPr sz="1200" noProof="1"/>
            </a:lvl1pPr>
          </a:lstStyle>
          <a:p>
            <a:pPr>
              <a:defRPr/>
            </a:pPr>
            <a:endParaRPr lang="zh-CN" altLang="en-US"/>
          </a:p>
        </p:txBody>
      </p:sp>
      <p:sp>
        <p:nvSpPr>
          <p:cNvPr id="113667" name="日期占位符 113666"/>
          <p:cNvSpPr>
            <a:spLocks noGrp="1"/>
          </p:cNvSpPr>
          <p:nvPr>
            <p:ph type="dt" idx="1"/>
          </p:nvPr>
        </p:nvSpPr>
        <p:spPr>
          <a:xfrm>
            <a:off x="3886200" y="0"/>
            <a:ext cx="2971800" cy="457200"/>
          </a:xfrm>
          <a:prstGeom prst="rect">
            <a:avLst/>
          </a:prstGeom>
          <a:noFill/>
          <a:ln w="9525">
            <a:noFill/>
          </a:ln>
        </p:spPr>
        <p:txBody>
          <a:bodyPr/>
          <a:lstStyle>
            <a:lvl1pPr algn="r" eaLnBrk="1" hangingPunct="1">
              <a:defRPr sz="1200" noProof="1"/>
            </a:lvl1pPr>
          </a:lstStyle>
          <a:p>
            <a:pPr>
              <a:defRPr/>
            </a:pPr>
            <a:endParaRPr lang="zh-CN" altLang="en-US"/>
          </a:p>
        </p:txBody>
      </p:sp>
      <p:sp>
        <p:nvSpPr>
          <p:cNvPr id="3076" name="幻灯片图像占位符 113667"/>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01" name="文本占位符 113668"/>
          <p:cNvSpPr>
            <a:spLocks noGrp="1" noChangeArrowheads="1"/>
          </p:cNvSpPr>
          <p:nvPr>
            <p:ph type="body" sz="quarter" idx="9"/>
          </p:nvPr>
        </p:nvSpPr>
        <p:spPr bwMode="auto">
          <a:xfrm>
            <a:off x="914400" y="4343400"/>
            <a:ext cx="5029200" cy="4114800"/>
          </a:xfrm>
          <a:prstGeom prst="rect">
            <a:avLst/>
          </a:prstGeom>
          <a:noFill/>
          <a:ln>
            <a:noFill/>
          </a:ln>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13670" name="页脚占位符 113669"/>
          <p:cNvSpPr>
            <a:spLocks noGrp="1"/>
          </p:cNvSpPr>
          <p:nvPr>
            <p:ph type="ftr" sz="quarter" idx="4"/>
          </p:nvPr>
        </p:nvSpPr>
        <p:spPr>
          <a:xfrm>
            <a:off x="0" y="8686800"/>
            <a:ext cx="2971800" cy="457200"/>
          </a:xfrm>
          <a:prstGeom prst="rect">
            <a:avLst/>
          </a:prstGeom>
          <a:noFill/>
          <a:ln w="9525">
            <a:noFill/>
          </a:ln>
        </p:spPr>
        <p:txBody>
          <a:bodyPr anchor="b"/>
          <a:lstStyle>
            <a:lvl1pPr eaLnBrk="1" hangingPunct="1">
              <a:defRPr sz="1200" noProof="1"/>
            </a:lvl1pPr>
          </a:lstStyle>
          <a:p>
            <a:pPr>
              <a:defRPr/>
            </a:pPr>
            <a:endParaRPr lang="zh-CN" altLang="en-US"/>
          </a:p>
        </p:txBody>
      </p:sp>
      <p:sp>
        <p:nvSpPr>
          <p:cNvPr id="113671" name="灯片编号占位符 113670"/>
          <p:cNvSpPr>
            <a:spLocks noGrp="1"/>
          </p:cNvSpPr>
          <p:nvPr>
            <p:ph type="sldNum" sz="quarter" idx="5"/>
          </p:nvPr>
        </p:nvSpPr>
        <p:spPr>
          <a:xfrm>
            <a:off x="3886200" y="8686800"/>
            <a:ext cx="2971800" cy="457200"/>
          </a:xfrm>
          <a:prstGeom prst="rect">
            <a:avLst/>
          </a:prstGeom>
          <a:noFill/>
          <a:ln w="9525">
            <a:noFill/>
          </a:ln>
        </p:spPr>
        <p:txBody>
          <a:bodyPr anchor="b"/>
          <a:lstStyle>
            <a:lvl1pPr algn="r" eaLnBrk="1" hangingPunct="1">
              <a:defRPr sz="1200" noProof="1"/>
            </a:lvl1pPr>
          </a:lstStyle>
          <a:p>
            <a:pPr>
              <a:defRPr/>
            </a:pPr>
            <a:fld id="{2A3B8325-39F8-418D-97AD-6D6A161EC7E6}" type="slidenum">
              <a:rPr lang="zh-CN" altLang="en-US"/>
              <a:t>‹#›</a:t>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1pPr>
    <a:lvl2pPr marL="457200" lvl="1"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2pPr>
    <a:lvl3pPr marL="914400" lvl="2"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3pPr>
    <a:lvl4pPr marL="1371600" lvl="3"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4pPr>
    <a:lvl5pPr marL="1828800" lvl="4"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A3B8325-39F8-418D-97AD-6D6A161EC7E6}" type="slidenum">
              <a:rPr lang="zh-CN" altLang="en-US" smtClean="0"/>
              <a:t>6</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solidFill>
                  <a:prstClr val="black"/>
                </a:solidFill>
              </a:rPr>
              <a:t>56</a:t>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solidFill>
                  <a:prstClr val="black"/>
                </a:solidFill>
              </a:rPr>
              <a:t>57</a:t>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solidFill>
                  <a:prstClr val="black"/>
                </a:solidFill>
              </a:rPr>
              <a:t>59</a:t>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solidFill>
                  <a:prstClr val="black"/>
                </a:solidFill>
              </a:rPr>
              <a:t>60</a:t>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solidFill>
                  <a:prstClr val="black"/>
                </a:solidFill>
              </a:rPr>
              <a:t>61</a:t>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solidFill>
                  <a:prstClr val="black"/>
                </a:solidFill>
              </a:rPr>
              <a:t>62</a:t>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solidFill>
                  <a:prstClr val="black"/>
                </a:solidFill>
              </a:rPr>
              <a:t>63</a:t>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梳理</a:t>
            </a:r>
            <a:r>
              <a:rPr lang="en-US" altLang="zh-CN" dirty="0"/>
              <a:t>ML</a:t>
            </a:r>
            <a:r>
              <a:rPr lang="zh-CN" altLang="en-US" dirty="0"/>
              <a:t>中的一些概念</a:t>
            </a:r>
          </a:p>
        </p:txBody>
      </p:sp>
      <p:sp>
        <p:nvSpPr>
          <p:cNvPr id="4" name="灯片编号占位符 3"/>
          <p:cNvSpPr>
            <a:spLocks noGrp="1"/>
          </p:cNvSpPr>
          <p:nvPr>
            <p:ph type="sldNum" sz="quarter" idx="5"/>
          </p:nvPr>
        </p:nvSpPr>
        <p:spPr/>
        <p:txBody>
          <a:bodyPr/>
          <a:lstStyle/>
          <a:p>
            <a:pPr>
              <a:defRPr/>
            </a:pPr>
            <a:fld id="{2A3B8325-39F8-418D-97AD-6D6A161EC7E6}" type="slidenum">
              <a:rPr lang="zh-CN" altLang="en-US" smtClean="0"/>
              <a:t>66</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梳理</a:t>
            </a:r>
            <a:r>
              <a:rPr lang="en-US" altLang="zh-CN" dirty="0"/>
              <a:t>ML</a:t>
            </a:r>
            <a:r>
              <a:rPr lang="zh-CN" altLang="en-US" dirty="0"/>
              <a:t>中的一些概念</a:t>
            </a:r>
          </a:p>
        </p:txBody>
      </p:sp>
      <p:sp>
        <p:nvSpPr>
          <p:cNvPr id="4" name="灯片编号占位符 3"/>
          <p:cNvSpPr>
            <a:spLocks noGrp="1"/>
          </p:cNvSpPr>
          <p:nvPr>
            <p:ph type="sldNum" sz="quarter" idx="5"/>
          </p:nvPr>
        </p:nvSpPr>
        <p:spPr/>
        <p:txBody>
          <a:bodyPr/>
          <a:lstStyle/>
          <a:p>
            <a:pPr>
              <a:defRPr/>
            </a:pPr>
            <a:fld id="{2A3B8325-39F8-418D-97AD-6D6A161EC7E6}" type="slidenum">
              <a:rPr lang="zh-CN" altLang="en-US" smtClean="0"/>
              <a:t>67</a:t>
            </a:fld>
            <a:endParaRPr lang="zh-CN" altLang="en-US"/>
          </a:p>
        </p:txBody>
      </p:sp>
    </p:spTree>
    <p:extLst>
      <p:ext uri="{BB962C8B-B14F-4D97-AF65-F5344CB8AC3E}">
        <p14:creationId xmlns:p14="http://schemas.microsoft.com/office/powerpoint/2010/main" val="2234340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雷明</a:t>
            </a:r>
          </a:p>
        </p:txBody>
      </p:sp>
      <p:sp>
        <p:nvSpPr>
          <p:cNvPr id="4" name="灯片编号占位符 3"/>
          <p:cNvSpPr>
            <a:spLocks noGrp="1"/>
          </p:cNvSpPr>
          <p:nvPr>
            <p:ph type="sldNum" sz="quarter" idx="10"/>
          </p:nvPr>
        </p:nvSpPr>
        <p:spPr/>
        <p:txBody>
          <a:bodyPr/>
          <a:lstStyle/>
          <a:p>
            <a:fld id="{CB530F0D-1A5A-4EA2-B28F-0EC912CB6BA5}" type="slidenum">
              <a:rPr lang="zh-CN" altLang="en-US" smtClean="0"/>
              <a:t>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宋体" panose="02010600030101010101" pitchFamily="2" charset="-122"/>
              </a:rPr>
              <a:t>(</a:t>
            </a:r>
            <a:r>
              <a:rPr lang="en-US" altLang="zh-CN" sz="1200" kern="1200" dirty="0" err="1">
                <a:solidFill>
                  <a:schemeClr val="tx1"/>
                </a:solidFill>
                <a:effectLst/>
                <a:latin typeface="Arial" panose="020B0604020202020204" pitchFamily="34" charset="0"/>
                <a:ea typeface="宋体" panose="02010600030101010101" pitchFamily="2" charset="-122"/>
              </a:rPr>
              <a:t>x</a:t>
            </a:r>
            <a:r>
              <a:rPr lang="en-US" altLang="zh-CN" sz="1200" kern="1200" baseline="-25000" dirty="0" err="1">
                <a:solidFill>
                  <a:schemeClr val="tx1"/>
                </a:solidFill>
                <a:effectLst/>
                <a:latin typeface="Arial" panose="020B0604020202020204" pitchFamily="34" charset="0"/>
                <a:ea typeface="宋体" panose="02010600030101010101" pitchFamily="2" charset="-122"/>
              </a:rPr>
              <a:t>i</a:t>
            </a:r>
            <a:r>
              <a:rPr lang="en-US" altLang="zh-CN" sz="1200" kern="1200" dirty="0" err="1">
                <a:solidFill>
                  <a:schemeClr val="tx1"/>
                </a:solidFill>
                <a:effectLst/>
                <a:latin typeface="Arial" panose="020B0604020202020204" pitchFamily="34" charset="0"/>
                <a:ea typeface="宋体" panose="02010600030101010101" pitchFamily="2" charset="-122"/>
              </a:rPr>
              <a:t>,y</a:t>
            </a:r>
            <a:r>
              <a:rPr lang="en-US" altLang="zh-CN" sz="1200" kern="1200" baseline="-25000" dirty="0" err="1">
                <a:solidFill>
                  <a:schemeClr val="tx1"/>
                </a:solidFill>
                <a:effectLst/>
                <a:latin typeface="Arial" panose="020B0604020202020204" pitchFamily="34" charset="0"/>
                <a:ea typeface="宋体" panose="02010600030101010101" pitchFamily="2" charset="-122"/>
              </a:rPr>
              <a:t>i</a:t>
            </a:r>
            <a:r>
              <a:rPr lang="en-US" altLang="zh-CN" sz="1200" kern="1200" dirty="0">
                <a:solidFill>
                  <a:schemeClr val="tx1"/>
                </a:solidFill>
                <a:effectLst/>
                <a:latin typeface="Arial" panose="020B0604020202020204" pitchFamily="34" charset="0"/>
                <a:ea typeface="宋体" panose="02010600030101010101" pitchFamily="2" charset="-122"/>
              </a:rPr>
              <a:t>)</a:t>
            </a:r>
            <a:r>
              <a:rPr lang="zh-CN" altLang="zh-CN" sz="1200" kern="1200" dirty="0">
                <a:solidFill>
                  <a:schemeClr val="tx1"/>
                </a:solidFill>
                <a:effectLst/>
                <a:latin typeface="Arial" panose="020B0604020202020204" pitchFamily="34" charset="0"/>
                <a:ea typeface="宋体" panose="02010600030101010101" pitchFamily="2" charset="-122"/>
              </a:rPr>
              <a:t>是第</a:t>
            </a:r>
            <a:r>
              <a:rPr lang="en-US" altLang="zh-CN" sz="1200" kern="1200" dirty="0" err="1">
                <a:solidFill>
                  <a:schemeClr val="tx1"/>
                </a:solidFill>
                <a:effectLst/>
                <a:latin typeface="Arial" panose="020B0604020202020204" pitchFamily="34" charset="0"/>
                <a:ea typeface="宋体" panose="02010600030101010101" pitchFamily="2" charset="-122"/>
              </a:rPr>
              <a:t>i</a:t>
            </a:r>
            <a:r>
              <a:rPr lang="zh-CN" altLang="zh-CN" sz="1200" kern="1200" dirty="0">
                <a:solidFill>
                  <a:schemeClr val="tx1"/>
                </a:solidFill>
                <a:effectLst/>
                <a:latin typeface="Arial" panose="020B0604020202020204" pitchFamily="34" charset="0"/>
                <a:ea typeface="宋体" panose="02010600030101010101" pitchFamily="2" charset="-122"/>
              </a:rPr>
              <a:t>个样本，成对出现的；</a:t>
            </a:r>
          </a:p>
          <a:p>
            <a:pPr lvl="0" fontAlgn="base"/>
            <a:r>
              <a:rPr lang="zh-CN" altLang="zh-CN" sz="1200" u="none" strike="noStrike" kern="1200" dirty="0">
                <a:solidFill>
                  <a:schemeClr val="tx1"/>
                </a:solidFill>
                <a:effectLst/>
                <a:latin typeface="Arial" panose="020B0604020202020204" pitchFamily="34" charset="0"/>
                <a:ea typeface="宋体" panose="02010600030101010101" pitchFamily="2" charset="-122"/>
              </a:rPr>
              <a:t>其中</a:t>
            </a:r>
            <a:r>
              <a:rPr lang="en-US" altLang="zh-CN" sz="1200" u="none" strike="noStrike" kern="1200" dirty="0">
                <a:solidFill>
                  <a:schemeClr val="tx1"/>
                </a:solidFill>
                <a:effectLst/>
                <a:latin typeface="Arial" panose="020B0604020202020204" pitchFamily="34" charset="0"/>
                <a:ea typeface="宋体" panose="02010600030101010101" pitchFamily="2" charset="-122"/>
              </a:rPr>
              <a:t>x</a:t>
            </a:r>
            <a:r>
              <a:rPr lang="en-US" altLang="zh-CN" sz="1200" u="none" strike="noStrike" kern="1200" baseline="-25000" dirty="0">
                <a:solidFill>
                  <a:schemeClr val="tx1"/>
                </a:solidFill>
                <a:effectLst/>
                <a:latin typeface="Arial" panose="020B0604020202020204" pitchFamily="34" charset="0"/>
                <a:ea typeface="宋体" panose="02010600030101010101" pitchFamily="2" charset="-122"/>
              </a:rPr>
              <a:t>i </a:t>
            </a:r>
            <a:r>
              <a:rPr lang="zh-CN" altLang="zh-CN" sz="1200" u="none" strike="noStrike" kern="1200" dirty="0">
                <a:solidFill>
                  <a:schemeClr val="tx1"/>
                </a:solidFill>
                <a:effectLst/>
                <a:latin typeface="Arial" panose="020B0604020202020204" pitchFamily="34" charset="0"/>
                <a:ea typeface="宋体" panose="02010600030101010101" pitchFamily="2" charset="-122"/>
              </a:rPr>
              <a:t>是输入信息，</a:t>
            </a:r>
            <a:r>
              <a:rPr lang="en-US" altLang="zh-CN" sz="1200" u="none" strike="noStrike" kern="1200" dirty="0" err="1">
                <a:solidFill>
                  <a:schemeClr val="tx1"/>
                </a:solidFill>
                <a:effectLst/>
                <a:latin typeface="Arial" panose="020B0604020202020204" pitchFamily="34" charset="0"/>
                <a:ea typeface="宋体" panose="02010600030101010101" pitchFamily="2" charset="-122"/>
              </a:rPr>
              <a:t>y</a:t>
            </a:r>
            <a:r>
              <a:rPr lang="en-US" altLang="zh-CN" sz="1200" u="none" strike="noStrike" kern="1200" baseline="-25000" dirty="0" err="1">
                <a:solidFill>
                  <a:schemeClr val="tx1"/>
                </a:solidFill>
                <a:effectLst/>
                <a:latin typeface="Arial" panose="020B0604020202020204" pitchFamily="34" charset="0"/>
                <a:ea typeface="宋体" panose="02010600030101010101" pitchFamily="2" charset="-122"/>
              </a:rPr>
              <a:t>i</a:t>
            </a:r>
            <a:r>
              <a:rPr lang="en-US" altLang="zh-CN" sz="1200" u="none" strike="noStrike" kern="1200" baseline="-25000" dirty="0">
                <a:solidFill>
                  <a:schemeClr val="tx1"/>
                </a:solidFill>
                <a:effectLst/>
                <a:latin typeface="Arial" panose="020B0604020202020204" pitchFamily="34" charset="0"/>
                <a:ea typeface="宋体" panose="02010600030101010101" pitchFamily="2" charset="-122"/>
              </a:rPr>
              <a:t> </a:t>
            </a:r>
            <a:r>
              <a:rPr lang="zh-CN" altLang="zh-CN" sz="1200" u="none" strike="noStrike" kern="1200" dirty="0">
                <a:solidFill>
                  <a:schemeClr val="tx1"/>
                </a:solidFill>
                <a:effectLst/>
                <a:latin typeface="Arial" panose="020B0604020202020204" pitchFamily="34" charset="0"/>
                <a:ea typeface="宋体" panose="02010600030101010101" pitchFamily="2" charset="-122"/>
              </a:rPr>
              <a:t>是计算机期望的信息</a:t>
            </a:r>
            <a:r>
              <a:rPr lang="en-US" altLang="zh-CN" sz="1200" u="none" strike="noStrike" kern="1200" dirty="0">
                <a:solidFill>
                  <a:schemeClr val="tx1"/>
                </a:solidFill>
                <a:effectLst/>
                <a:latin typeface="Arial" panose="020B0604020202020204" pitchFamily="34" charset="0"/>
                <a:ea typeface="宋体" panose="02010600030101010101" pitchFamily="2" charset="-122"/>
              </a:rPr>
              <a:t>--</a:t>
            </a:r>
            <a:r>
              <a:rPr lang="zh-CN" altLang="zh-CN" sz="1200" u="none" strike="noStrike" kern="1200" dirty="0">
                <a:solidFill>
                  <a:schemeClr val="tx1"/>
                </a:solidFill>
                <a:effectLst/>
                <a:latin typeface="Arial" panose="020B0604020202020204" pitchFamily="34" charset="0"/>
                <a:ea typeface="宋体" panose="02010600030101010101" pitchFamily="2" charset="-122"/>
              </a:rPr>
              <a:t>答案</a:t>
            </a:r>
          </a:p>
          <a:p>
            <a:r>
              <a:rPr lang="en-US" altLang="zh-CN" sz="1200" kern="1200" dirty="0">
                <a:solidFill>
                  <a:schemeClr val="tx1"/>
                </a:solidFill>
                <a:effectLst/>
                <a:latin typeface="Arial" panose="020B0604020202020204" pitchFamily="34" charset="0"/>
                <a:ea typeface="宋体" panose="02010600030101010101" pitchFamily="2" charset="-122"/>
              </a:rPr>
              <a:t>θ</a:t>
            </a:r>
            <a:r>
              <a:rPr lang="zh-CN" altLang="zh-CN" sz="1200" kern="1200" dirty="0">
                <a:solidFill>
                  <a:schemeClr val="tx1"/>
                </a:solidFill>
                <a:effectLst/>
                <a:latin typeface="Arial" panose="020B0604020202020204" pitchFamily="34" charset="0"/>
                <a:ea typeface="宋体" panose="02010600030101010101" pitchFamily="2" charset="-122"/>
              </a:rPr>
              <a:t>是模型具有的参数，是学习的目标</a:t>
            </a:r>
            <a:endParaRPr lang="en-US" altLang="zh-CN" sz="1200" kern="1200" dirty="0">
              <a:solidFill>
                <a:schemeClr val="tx1"/>
              </a:solidFill>
              <a:effectLst/>
              <a:latin typeface="Arial" panose="020B0604020202020204" pitchFamily="34" charset="0"/>
              <a:ea typeface="宋体" panose="02010600030101010101" pitchFamily="2" charset="-122"/>
            </a:endParaRPr>
          </a:p>
          <a:p>
            <a:r>
              <a:rPr lang="zh-CN" altLang="zh-CN" sz="1200" kern="1200" dirty="0">
                <a:solidFill>
                  <a:schemeClr val="tx1"/>
                </a:solidFill>
                <a:effectLst/>
                <a:latin typeface="Arial" panose="020B0604020202020204" pitchFamily="34" charset="0"/>
                <a:ea typeface="宋体" panose="02010600030101010101" pitchFamily="2" charset="-122"/>
              </a:rPr>
              <a:t>选取待定参数</a:t>
            </a:r>
            <a:r>
              <a:rPr lang="en-US" altLang="zh-CN" sz="1200" kern="1200" dirty="0">
                <a:solidFill>
                  <a:schemeClr val="tx1"/>
                </a:solidFill>
                <a:effectLst/>
                <a:latin typeface="Arial" panose="020B0604020202020204" pitchFamily="34" charset="0"/>
                <a:ea typeface="宋体" panose="02010600030101010101" pitchFamily="2" charset="-122"/>
              </a:rPr>
              <a:t> θ </a:t>
            </a:r>
            <a:r>
              <a:rPr lang="zh-CN" altLang="zh-CN" sz="1200" kern="1200" dirty="0">
                <a:solidFill>
                  <a:schemeClr val="tx1"/>
                </a:solidFill>
                <a:effectLst/>
                <a:latin typeface="Arial" panose="020B0604020202020204" pitchFamily="34" charset="0"/>
                <a:ea typeface="宋体" panose="02010600030101010101" pitchFamily="2" charset="-122"/>
              </a:rPr>
              <a:t>使得 </a:t>
            </a:r>
            <a:r>
              <a:rPr lang="en-US" altLang="zh-CN" sz="1200" i="1" kern="1200" dirty="0">
                <a:solidFill>
                  <a:schemeClr val="tx1"/>
                </a:solidFill>
                <a:effectLst/>
                <a:latin typeface="Arial" panose="020B0604020202020204" pitchFamily="34" charset="0"/>
                <a:ea typeface="宋体" panose="02010600030101010101" pitchFamily="2" charset="-122"/>
              </a:rPr>
              <a:t>y</a:t>
            </a:r>
            <a:r>
              <a:rPr lang="en-US" altLang="zh-CN" sz="1200" kern="1200" dirty="0">
                <a:solidFill>
                  <a:schemeClr val="tx1"/>
                </a:solidFill>
                <a:effectLst/>
                <a:latin typeface="Arial" panose="020B0604020202020204" pitchFamily="34" charset="0"/>
                <a:ea typeface="宋体" panose="02010600030101010101" pitchFamily="2" charset="-122"/>
              </a:rPr>
              <a:t>ˆ </a:t>
            </a:r>
            <a:r>
              <a:rPr lang="zh-CN" altLang="zh-CN" sz="1200" kern="1200" dirty="0">
                <a:solidFill>
                  <a:schemeClr val="tx1"/>
                </a:solidFill>
                <a:effectLst/>
                <a:latin typeface="Arial" panose="020B0604020202020204" pitchFamily="34" charset="0"/>
                <a:ea typeface="宋体" panose="02010600030101010101" pitchFamily="2" charset="-122"/>
              </a:rPr>
              <a:t>与预测目标</a:t>
            </a:r>
            <a:r>
              <a:rPr lang="en-US" altLang="zh-CN" sz="1200" kern="1200" dirty="0">
                <a:solidFill>
                  <a:schemeClr val="tx1"/>
                </a:solidFill>
                <a:effectLst/>
                <a:latin typeface="Arial" panose="020B0604020202020204" pitchFamily="34" charset="0"/>
                <a:ea typeface="宋体" panose="02010600030101010101" pitchFamily="2" charset="-122"/>
              </a:rPr>
              <a:t> y </a:t>
            </a:r>
            <a:r>
              <a:rPr lang="zh-CN" altLang="zh-CN" sz="1200" kern="1200" dirty="0">
                <a:solidFill>
                  <a:schemeClr val="tx1"/>
                </a:solidFill>
                <a:effectLst/>
                <a:latin typeface="Arial" panose="020B0604020202020204" pitchFamily="34" charset="0"/>
                <a:ea typeface="宋体" panose="02010600030101010101" pitchFamily="2" charset="-122"/>
              </a:rPr>
              <a:t>之间的差别尽可能小，若差值为</a:t>
            </a:r>
            <a:r>
              <a:rPr lang="en-US" altLang="zh-CN" sz="1200" kern="1200" dirty="0">
                <a:solidFill>
                  <a:schemeClr val="tx1"/>
                </a:solidFill>
                <a:effectLst/>
                <a:latin typeface="Arial" panose="020B0604020202020204" pitchFamily="34" charset="0"/>
                <a:ea typeface="宋体" panose="02010600030101010101" pitchFamily="2" charset="-122"/>
              </a:rPr>
              <a:t>0 </a:t>
            </a:r>
            <a:r>
              <a:rPr lang="zh-CN" altLang="zh-CN" sz="1200" kern="1200" dirty="0">
                <a:solidFill>
                  <a:schemeClr val="tx1"/>
                </a:solidFill>
                <a:effectLst/>
                <a:latin typeface="Arial" panose="020B0604020202020204" pitchFamily="34" charset="0"/>
                <a:ea typeface="宋体" panose="02010600030101010101" pitchFamily="2" charset="-122"/>
              </a:rPr>
              <a:t>，则表明系统学到了知识</a:t>
            </a:r>
            <a:endParaRPr lang="zh-CN" altLang="en-US" dirty="0"/>
          </a:p>
        </p:txBody>
      </p:sp>
      <p:sp>
        <p:nvSpPr>
          <p:cNvPr id="4" name="灯片编号占位符 3"/>
          <p:cNvSpPr>
            <a:spLocks noGrp="1"/>
          </p:cNvSpPr>
          <p:nvPr>
            <p:ph type="sldNum" sz="quarter" idx="5"/>
          </p:nvPr>
        </p:nvSpPr>
        <p:spPr/>
        <p:txBody>
          <a:bodyPr/>
          <a:lstStyle/>
          <a:p>
            <a:pPr>
              <a:defRPr/>
            </a:pPr>
            <a:fld id="{2A3B8325-39F8-418D-97AD-6D6A161EC7E6}" type="slidenum">
              <a:rPr lang="zh-CN" altLang="en-US" smtClean="0"/>
              <a:t>13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输入样本数据集</a:t>
            </a:r>
            <a:r>
              <a:rPr lang="en-US" altLang="zh-CN" dirty="0"/>
              <a:t>x,</a:t>
            </a:r>
            <a:r>
              <a:rPr lang="zh-CN" altLang="en-US" dirty="0"/>
              <a:t>样本数据答案</a:t>
            </a:r>
            <a:r>
              <a:rPr lang="en-US" altLang="zh-CN" dirty="0"/>
              <a:t>y;</a:t>
            </a:r>
            <a:r>
              <a:rPr lang="zh-CN" altLang="en-US" dirty="0"/>
              <a:t>指定某个机器学习模型</a:t>
            </a:r>
            <a:r>
              <a:rPr lang="en-US" altLang="zh-CN" dirty="0"/>
              <a:t>F(x)</a:t>
            </a:r>
          </a:p>
          <a:p>
            <a:r>
              <a:rPr lang="zh-CN" altLang="en-US" dirty="0"/>
              <a:t>样本数据集和样本数据答案集，构成了训练数据集；</a:t>
            </a:r>
            <a:endParaRPr lang="en-US" altLang="zh-CN" dirty="0"/>
          </a:p>
          <a:p>
            <a:r>
              <a:rPr lang="zh-CN" altLang="en-US" dirty="0"/>
              <a:t>模型训练是单独进行的。</a:t>
            </a:r>
            <a:endParaRPr lang="en-US" altLang="zh-CN" dirty="0"/>
          </a:p>
          <a:p>
            <a:r>
              <a:rPr lang="en-US" altLang="zh-CN" dirty="0"/>
              <a:t>2</a:t>
            </a:r>
            <a:r>
              <a:rPr lang="zh-CN" altLang="en-US" dirty="0"/>
              <a:t>测试阶段：将新数据 测试数据，按训练时的样子，作为输入给映射模型；</a:t>
            </a:r>
            <a:endParaRPr lang="en-US" altLang="zh-CN" dirty="0"/>
          </a:p>
          <a:p>
            <a:r>
              <a:rPr lang="zh-CN" altLang="en-US" dirty="0"/>
              <a:t>映射模型根据学习到的参数去计算出预测答案。这个预测答案，就是测试阶段，根据新输入数据得到的输出结果；</a:t>
            </a:r>
            <a:endParaRPr lang="en-US" altLang="zh-CN" dirty="0"/>
          </a:p>
          <a:p>
            <a:r>
              <a:rPr lang="zh-CN" altLang="en-US" dirty="0"/>
              <a:t>有了这个输出结果，就可以拿去应用，或拿来评价这个系统的优劣。</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2A3B8325-39F8-418D-97AD-6D6A161EC7E6}" type="slidenum">
              <a:rPr lang="zh-CN" altLang="en-US" smtClean="0"/>
              <a:t>14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t>
            </a:r>
            <a:r>
              <a:rPr lang="zh-CN" altLang="en-US" dirty="0"/>
              <a:t>邻近算法的优点是，可以直接拿来用，不需要训练</a:t>
            </a:r>
          </a:p>
        </p:txBody>
      </p:sp>
      <p:sp>
        <p:nvSpPr>
          <p:cNvPr id="4" name="灯片编号占位符 3"/>
          <p:cNvSpPr>
            <a:spLocks noGrp="1"/>
          </p:cNvSpPr>
          <p:nvPr>
            <p:ph type="sldNum" sz="quarter" idx="5"/>
          </p:nvPr>
        </p:nvSpPr>
        <p:spPr/>
        <p:txBody>
          <a:bodyPr/>
          <a:lstStyle/>
          <a:p>
            <a:pPr>
              <a:defRPr/>
            </a:pPr>
            <a:fld id="{2A3B8325-39F8-418D-97AD-6D6A161EC7E6}" type="slidenum">
              <a:rPr lang="zh-CN" altLang="en-US" smtClean="0"/>
              <a:t>15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注意，此例的特征</a:t>
            </a:r>
          </a:p>
        </p:txBody>
      </p:sp>
      <p:sp>
        <p:nvSpPr>
          <p:cNvPr id="4" name="灯片编号占位符 3"/>
          <p:cNvSpPr>
            <a:spLocks noGrp="1"/>
          </p:cNvSpPr>
          <p:nvPr>
            <p:ph type="sldNum" sz="quarter" idx="5"/>
          </p:nvPr>
        </p:nvSpPr>
        <p:spPr/>
        <p:txBody>
          <a:bodyPr/>
          <a:lstStyle/>
          <a:p>
            <a:pPr>
              <a:defRPr/>
            </a:pPr>
            <a:fld id="{2A3B8325-39F8-418D-97AD-6D6A161EC7E6}" type="slidenum">
              <a:rPr lang="zh-CN" altLang="en-US" smtClean="0"/>
              <a:t>17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1995</a:t>
            </a:r>
            <a:r>
              <a:rPr lang="zh-CN" altLang="en-US" dirty="0"/>
              <a:t>年，正式有了</a:t>
            </a:r>
            <a:r>
              <a:rPr lang="en-US" altLang="zh-CN" dirty="0"/>
              <a:t>SVM</a:t>
            </a:r>
            <a:r>
              <a:rPr lang="zh-CN" altLang="en-US" dirty="0"/>
              <a:t>，</a:t>
            </a:r>
          </a:p>
        </p:txBody>
      </p:sp>
      <p:sp>
        <p:nvSpPr>
          <p:cNvPr id="4" name="灯片编号占位符 3"/>
          <p:cNvSpPr>
            <a:spLocks noGrp="1"/>
          </p:cNvSpPr>
          <p:nvPr>
            <p:ph type="sldNum" sz="quarter" idx="5"/>
          </p:nvPr>
        </p:nvSpPr>
        <p:spPr/>
        <p:txBody>
          <a:bodyPr/>
          <a:lstStyle/>
          <a:p>
            <a:pPr>
              <a:defRPr/>
            </a:pPr>
            <a:fld id="{2A3B8325-39F8-418D-97AD-6D6A161EC7E6}" type="slidenum">
              <a:rPr lang="zh-CN" altLang="en-US" smtClean="0"/>
              <a:t>24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A3B8325-39F8-418D-97AD-6D6A161EC7E6}" type="slidenum">
              <a:rPr lang="zh-CN" altLang="en-US" smtClean="0"/>
              <a:t>25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自动编码器</a:t>
            </a:r>
            <a:r>
              <a:rPr lang="en-US" altLang="zh-CN" dirty="0"/>
              <a:t>---</a:t>
            </a:r>
            <a:r>
              <a:rPr lang="zh-CN" altLang="en-US" dirty="0"/>
              <a:t>现在新的无监督方法</a:t>
            </a:r>
          </a:p>
          <a:p>
            <a:endParaRPr lang="zh-CN" altLang="en-US" dirty="0"/>
          </a:p>
        </p:txBody>
      </p:sp>
      <p:sp>
        <p:nvSpPr>
          <p:cNvPr id="4" name="灯片编号占位符 3"/>
          <p:cNvSpPr>
            <a:spLocks noGrp="1"/>
          </p:cNvSpPr>
          <p:nvPr>
            <p:ph type="sldNum" sz="quarter" idx="5"/>
          </p:nvPr>
        </p:nvSpPr>
        <p:spPr/>
        <p:txBody>
          <a:bodyPr/>
          <a:lstStyle/>
          <a:p>
            <a:pPr>
              <a:defRPr/>
            </a:pPr>
            <a:fld id="{2A3B8325-39F8-418D-97AD-6D6A161EC7E6}" type="slidenum">
              <a:rPr lang="zh-CN" altLang="en-US" smtClean="0"/>
              <a:t>37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cSld name="标题幻灯片">
    <p:spTree>
      <p:nvGrpSpPr>
        <p:cNvPr id="1" name=""/>
        <p:cNvGrpSpPr/>
        <p:nvPr/>
      </p:nvGrpSpPr>
      <p:grpSpPr>
        <a:xfrm>
          <a:off x="0" y="0"/>
          <a:ext cx="0" cy="0"/>
          <a:chOff x="0" y="0"/>
          <a:chExt cx="0" cy="0"/>
        </a:xfrm>
      </p:grpSpPr>
      <p:pic>
        <p:nvPicPr>
          <p:cNvPr id="4" name="图片 111617" descr="waseda_mark"/>
          <p:cNvPicPr>
            <a:picLocks noChangeAspect="1" noChangeArrowheads="1"/>
          </p:cNvPicPr>
          <p:nvPr/>
        </p:nvPicPr>
        <p:blipFill>
          <a:blip r:embed="rId2">
            <a:grayscl/>
            <a:lum bright="80000" contrast="-90000"/>
            <a:extLst>
              <a:ext uri="{28A0092B-C50C-407E-A947-70E740481C1C}">
                <a14:useLocalDpi xmlns:a14="http://schemas.microsoft.com/office/drawing/2010/main" val="0"/>
              </a:ext>
            </a:extLst>
          </a:blip>
          <a:srcRect/>
          <a:stretch>
            <a:fillRect/>
          </a:stretch>
        </p:blipFill>
        <p:spPr bwMode="auto">
          <a:xfrm>
            <a:off x="1116013" y="930275"/>
            <a:ext cx="6840537" cy="530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111618" descr="ws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61025"/>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任意多边形 111622"/>
          <p:cNvSpPr>
            <a:spLocks noChangeArrowheads="1"/>
          </p:cNvSpPr>
          <p:nvPr/>
        </p:nvSpPr>
        <p:spPr bwMode="auto">
          <a:xfrm>
            <a:off x="685800" y="3395663"/>
            <a:ext cx="7772400" cy="109537"/>
          </a:xfrm>
          <a:custGeom>
            <a:avLst/>
            <a:gdLst>
              <a:gd name="T0" fmla="*/ 0 w 1000"/>
              <a:gd name="T1" fmla="*/ 0 h 1000"/>
              <a:gd name="T2" fmla="*/ 2147483646 w 1000"/>
              <a:gd name="T3" fmla="*/ 0 h 1000"/>
              <a:gd name="T4" fmla="*/ 2147483646 w 1000"/>
              <a:gd name="T5" fmla="*/ 11998354 h 1000"/>
              <a:gd name="T6" fmla="*/ 0 w 1000"/>
              <a:gd name="T7" fmla="*/ 11998354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solidFill>
          <a:ln w="9525">
            <a:solidFill>
              <a:schemeClr val="accent2"/>
            </a:solidFill>
            <a:round/>
          </a:ln>
        </p:spPr>
        <p:txBody>
          <a:bodyPr/>
          <a:lstStyle/>
          <a:p>
            <a:endParaRPr lang="zh-CN" altLang="en-US"/>
          </a:p>
        </p:txBody>
      </p:sp>
      <p:sp>
        <p:nvSpPr>
          <p:cNvPr id="7" name="文本框 111625"/>
          <p:cNvSpPr txBox="1">
            <a:spLocks noChangeArrowheads="1"/>
          </p:cNvSpPr>
          <p:nvPr userDrawn="1"/>
        </p:nvSpPr>
        <p:spPr bwMode="auto">
          <a:xfrm>
            <a:off x="0" y="76200"/>
            <a:ext cx="9144000" cy="396875"/>
          </a:xfrm>
          <a:prstGeom prst="rect">
            <a:avLst/>
          </a:prstGeom>
          <a:noFill/>
          <a:ln>
            <a:noFill/>
          </a:ln>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defRPr/>
            </a:pPr>
            <a:r>
              <a:rPr lang="en-US" altLang="zh-CN" sz="2000">
                <a:solidFill>
                  <a:schemeClr val="accent2"/>
                </a:solidFill>
                <a:latin typeface="Arial" panose="020B0604020202020204" pitchFamily="34" charset="0"/>
              </a:rPr>
              <a:t>Introduction of Artificial Intelligence</a:t>
            </a:r>
          </a:p>
        </p:txBody>
      </p:sp>
      <p:sp>
        <p:nvSpPr>
          <p:cNvPr id="8" name="直接连接符 111626"/>
          <p:cNvSpPr>
            <a:spLocks noChangeShapeType="1"/>
          </p:cNvSpPr>
          <p:nvPr userDrawn="1"/>
        </p:nvSpPr>
        <p:spPr bwMode="auto">
          <a:xfrm>
            <a:off x="0" y="457200"/>
            <a:ext cx="9144000" cy="0"/>
          </a:xfrm>
          <a:prstGeom prst="line">
            <a:avLst/>
          </a:prstGeom>
          <a:noFill/>
          <a:ln w="57150" cmpd="thinThick">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1620" name="标题 111619"/>
          <p:cNvSpPr>
            <a:spLocks noGrp="1"/>
          </p:cNvSpPr>
          <p:nvPr>
            <p:ph type="ctrTitle"/>
          </p:nvPr>
        </p:nvSpPr>
        <p:spPr>
          <a:xfrm>
            <a:off x="685800" y="836613"/>
            <a:ext cx="7772400" cy="2019300"/>
          </a:xfrm>
          <a:prstGeom prst="rect">
            <a:avLst/>
          </a:prstGeom>
          <a:noFill/>
          <a:ln w="9525">
            <a:noFill/>
          </a:ln>
        </p:spPr>
        <p:txBody>
          <a:bodyPr/>
          <a:lstStyle>
            <a:lvl1pPr lvl="0">
              <a:buClrTx/>
              <a:buSzTx/>
              <a:buFontTx/>
              <a:defRPr/>
            </a:lvl1pPr>
          </a:lstStyle>
          <a:p>
            <a:pPr lvl="0"/>
            <a:r>
              <a:rPr lang="ja-JP" altLang="en-US" noProof="1"/>
              <a:t>マスタ タイトルの書式設定</a:t>
            </a:r>
          </a:p>
        </p:txBody>
      </p:sp>
      <p:sp>
        <p:nvSpPr>
          <p:cNvPr id="111621" name="副标题 111620"/>
          <p:cNvSpPr>
            <a:spLocks noGrp="1"/>
          </p:cNvSpPr>
          <p:nvPr>
            <p:ph type="subTitle" idx="1"/>
          </p:nvPr>
        </p:nvSpPr>
        <p:spPr>
          <a:xfrm>
            <a:off x="1447800" y="3213100"/>
            <a:ext cx="7010400" cy="1816100"/>
          </a:xfrm>
          <a:prstGeom prst="rect">
            <a:avLst/>
          </a:prstGeom>
          <a:noFill/>
          <a:ln w="9525">
            <a:noFill/>
          </a:ln>
        </p:spPr>
        <p:txBody>
          <a:bodyPr/>
          <a:lstStyle>
            <a:lvl1pPr marL="0" lvl="0" indent="0" algn="ctr">
              <a:buClr>
                <a:schemeClr val="accent2"/>
              </a:buClr>
              <a:buSzTx/>
              <a:buFont typeface="Wingdings" panose="05000000000000000000" pitchFamily="2" charset="2"/>
              <a:buNone/>
              <a:defRPr/>
            </a:lvl1pPr>
            <a:lvl2pPr marL="471805" lvl="1" indent="0" algn="ctr">
              <a:buClr>
                <a:schemeClr val="accent2"/>
              </a:buClr>
              <a:buSzTx/>
              <a:buFont typeface="Wingdings" panose="05000000000000000000" pitchFamily="2" charset="2"/>
              <a:buNone/>
              <a:defRPr/>
            </a:lvl2pPr>
            <a:lvl3pPr marL="909955" lvl="2" indent="0" algn="ctr">
              <a:buClr>
                <a:schemeClr val="accent2"/>
              </a:buClr>
              <a:buSzTx/>
              <a:buFont typeface="Wingdings" panose="05000000000000000000" pitchFamily="2" charset="2"/>
              <a:buNone/>
              <a:defRPr/>
            </a:lvl3pPr>
            <a:lvl4pPr marL="1306830" lvl="3" indent="0" algn="ctr">
              <a:buClr>
                <a:schemeClr val="accent2"/>
              </a:buClr>
              <a:buSzTx/>
              <a:buFont typeface="Wingdings" panose="05000000000000000000" pitchFamily="2" charset="2"/>
              <a:buNone/>
              <a:defRPr/>
            </a:lvl4pPr>
            <a:lvl5pPr marL="1695450" lvl="4" indent="0" algn="ctr">
              <a:buClr>
                <a:schemeClr val="accent2"/>
              </a:buClr>
              <a:buSzTx/>
              <a:buFont typeface="Wingdings" panose="05000000000000000000" pitchFamily="2" charset="2"/>
              <a:buNone/>
              <a:defRPr/>
            </a:lvl5pPr>
          </a:lstStyle>
          <a:p>
            <a:pPr lvl="0"/>
            <a:r>
              <a:rPr lang="ja-JP" altLang="en-US" noProof="1"/>
              <a:t>マスタ サブタイトルの書式設定</a:t>
            </a:r>
          </a:p>
        </p:txBody>
      </p:sp>
    </p:spTree>
  </p:cSld>
  <p:clrMapOvr>
    <a:masterClrMapping/>
  </p:clrMapOvr>
  <p:transition>
    <p:random/>
  </p:transition>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10597"/>
          <p:cNvSpPr>
            <a:spLocks noGrp="1"/>
          </p:cNvSpPr>
          <p:nvPr>
            <p:ph type="sldNum" sz="quarter" idx="10"/>
          </p:nvPr>
        </p:nvSpPr>
        <p:spPr/>
        <p:txBody>
          <a:bodyPr/>
          <a:lstStyle>
            <a:lvl1pPr>
              <a:defRPr/>
            </a:lvl1pPr>
          </a:lstStyle>
          <a:p>
            <a:pPr>
              <a:defRPr/>
            </a:pPr>
            <a:fld id="{E792C470-4379-4459-B593-26ABADA8A23A}" type="slidenum">
              <a:rPr lang="ja-JP" altLang="en-US"/>
              <a:t>‹#›</a:t>
            </a:fld>
            <a:endParaRPr lang="ja-JP" altLang="en-US"/>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0" y="0"/>
            <a:ext cx="6725478" cy="63087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10597"/>
          <p:cNvSpPr>
            <a:spLocks noGrp="1"/>
          </p:cNvSpPr>
          <p:nvPr>
            <p:ph type="sldNum" sz="quarter" idx="10"/>
          </p:nvPr>
        </p:nvSpPr>
        <p:spPr/>
        <p:txBody>
          <a:bodyPr/>
          <a:lstStyle>
            <a:lvl1pPr>
              <a:defRPr/>
            </a:lvl1pPr>
          </a:lstStyle>
          <a:p>
            <a:pPr>
              <a:defRPr/>
            </a:pPr>
            <a:fld id="{853E3FB7-FB9B-4E9F-8E9B-37702C6A089C}" type="slidenum">
              <a:rPr lang="ja-JP" altLang="en-US"/>
              <a:t>‹#›</a:t>
            </a:fld>
            <a:endParaRPr lang="ja-JP" altLang="en-US"/>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noProof="1"/>
              <a:t>单击此处编辑母版标题样式</a:t>
            </a:r>
          </a:p>
        </p:txBody>
      </p:sp>
      <p:sp>
        <p:nvSpPr>
          <p:cNvPr id="3" name="内容占位符 2"/>
          <p:cNvSpPr>
            <a:spLocks noGrp="1"/>
          </p:cNvSpPr>
          <p:nvPr>
            <p:ph sz="quarter" idx="1"/>
          </p:nvPr>
        </p:nvSpPr>
        <p:spPr>
          <a:xfrm>
            <a:off x="628650" y="1825625"/>
            <a:ext cx="3886200" cy="2098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29150" y="1825625"/>
            <a:ext cx="3886200" cy="2098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628650" y="4076700"/>
            <a:ext cx="3886200" cy="21002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内容占位符 5"/>
          <p:cNvSpPr>
            <a:spLocks noGrp="1"/>
          </p:cNvSpPr>
          <p:nvPr>
            <p:ph sz="quarter" idx="4"/>
          </p:nvPr>
        </p:nvSpPr>
        <p:spPr>
          <a:xfrm>
            <a:off x="4629150" y="4076700"/>
            <a:ext cx="3886200" cy="21002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110597"/>
          <p:cNvSpPr>
            <a:spLocks noGrp="1"/>
          </p:cNvSpPr>
          <p:nvPr>
            <p:ph type="sldNum" sz="quarter" idx="10"/>
          </p:nvPr>
        </p:nvSpPr>
        <p:spPr/>
        <p:txBody>
          <a:bodyPr/>
          <a:lstStyle>
            <a:lvl1pPr>
              <a:defRPr/>
            </a:lvl1pPr>
          </a:lstStyle>
          <a:p>
            <a:pPr>
              <a:defRPr/>
            </a:pPr>
            <a:fld id="{4E6296FC-84A3-41EC-9900-4F4DFC7A4D27}" type="slidenum">
              <a:rPr lang="ja-JP" altLang="en-US"/>
              <a:t>‹#›</a:t>
            </a:fld>
            <a:endParaRPr lang="ja-JP" altLang="en-US"/>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29150" y="1825625"/>
            <a:ext cx="3886200" cy="2098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29150" y="4076700"/>
            <a:ext cx="3886200" cy="21002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灯片编号占位符 110597"/>
          <p:cNvSpPr>
            <a:spLocks noGrp="1"/>
          </p:cNvSpPr>
          <p:nvPr>
            <p:ph type="sldNum" sz="quarter" idx="10"/>
          </p:nvPr>
        </p:nvSpPr>
        <p:spPr/>
        <p:txBody>
          <a:bodyPr/>
          <a:lstStyle>
            <a:lvl1pPr>
              <a:defRPr/>
            </a:lvl1pPr>
          </a:lstStyle>
          <a:p>
            <a:pPr>
              <a:defRPr/>
            </a:pPr>
            <a:fld id="{B86EE3C3-25A0-4EBC-8089-E1EE0A7DA230}" type="slidenum">
              <a:rPr lang="ja-JP" altLang="en-US"/>
              <a:t>‹#›</a:t>
            </a:fld>
            <a:endParaRPr lang="ja-JP" altLang="en-US"/>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110597"/>
          <p:cNvSpPr>
            <a:spLocks noGrp="1"/>
          </p:cNvSpPr>
          <p:nvPr>
            <p:ph type="sldNum" sz="quarter" idx="10"/>
          </p:nvPr>
        </p:nvSpPr>
        <p:spPr/>
        <p:txBody>
          <a:bodyPr/>
          <a:lstStyle>
            <a:lvl1pPr>
              <a:defRPr/>
            </a:lvl1pPr>
          </a:lstStyle>
          <a:p>
            <a:pPr>
              <a:defRPr/>
            </a:pPr>
            <a:fld id="{5275587E-28F7-41F9-815C-C5B40BE7E08E}" type="slidenum">
              <a:rPr lang="ja-JP" altLang="en-US"/>
              <a:t>‹#›</a:t>
            </a:fld>
            <a:endParaRPr lang="ja-JP" altLang="en-US"/>
          </a:p>
        </p:txBody>
      </p:sp>
    </p:spTree>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灯片编号占位符 110597"/>
          <p:cNvSpPr>
            <a:spLocks noGrp="1"/>
          </p:cNvSpPr>
          <p:nvPr>
            <p:ph type="sldNum" sz="quarter" idx="10"/>
          </p:nvPr>
        </p:nvSpPr>
        <p:spPr/>
        <p:txBody>
          <a:bodyPr/>
          <a:lstStyle>
            <a:lvl1pPr>
              <a:defRPr/>
            </a:lvl1pPr>
          </a:lstStyle>
          <a:p>
            <a:pPr>
              <a:defRPr/>
            </a:pPr>
            <a:fld id="{0F132449-56F3-4D26-9C4C-9EA478F1B2D9}" type="slidenum">
              <a:rPr lang="ja-JP" altLang="en-US"/>
              <a:t>‹#›</a:t>
            </a:fld>
            <a:endParaRPr lang="ja-JP" altLang="en-US"/>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29150" y="1825625"/>
            <a:ext cx="3886200" cy="2098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29150" y="4076700"/>
            <a:ext cx="3886200" cy="21002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灯片编号占位符 110597"/>
          <p:cNvSpPr>
            <a:spLocks noGrp="1"/>
          </p:cNvSpPr>
          <p:nvPr>
            <p:ph type="sldNum" sz="quarter" idx="10"/>
          </p:nvPr>
        </p:nvSpPr>
        <p:spPr/>
        <p:txBody>
          <a:bodyPr/>
          <a:lstStyle>
            <a:lvl1pPr>
              <a:defRPr/>
            </a:lvl1pPr>
          </a:lstStyle>
          <a:p>
            <a:pPr>
              <a:defRPr/>
            </a:pPr>
            <a:fld id="{646075B3-6E31-49A1-947F-83492144A707}" type="slidenum">
              <a:rPr lang="ja-JP" altLang="en-US"/>
              <a:t>‹#›</a:t>
            </a:fld>
            <a:endParaRPr lang="ja-JP" altLang="en-US"/>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10597"/>
          <p:cNvSpPr>
            <a:spLocks noGrp="1"/>
          </p:cNvSpPr>
          <p:nvPr>
            <p:ph type="sldNum" sz="quarter" idx="10"/>
          </p:nvPr>
        </p:nvSpPr>
        <p:spPr/>
        <p:txBody>
          <a:bodyPr/>
          <a:lstStyle>
            <a:lvl1pPr>
              <a:defRPr/>
            </a:lvl1pPr>
          </a:lstStyle>
          <a:p>
            <a:pPr>
              <a:defRPr/>
            </a:pPr>
            <a:fld id="{618AC211-ACBD-4666-B464-94F2644E487F}" type="slidenum">
              <a:rPr lang="ja-JP" altLang="en-US"/>
              <a:t>‹#›</a:t>
            </a:fld>
            <a:endParaRPr lang="ja-JP" altLang="en-US"/>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110597"/>
          <p:cNvSpPr>
            <a:spLocks noGrp="1"/>
          </p:cNvSpPr>
          <p:nvPr>
            <p:ph type="sldNum" sz="quarter" idx="10"/>
          </p:nvPr>
        </p:nvSpPr>
        <p:spPr/>
        <p:txBody>
          <a:bodyPr/>
          <a:lstStyle>
            <a:lvl1pPr>
              <a:defRPr/>
            </a:lvl1pPr>
          </a:lstStyle>
          <a:p>
            <a:pPr>
              <a:defRPr/>
            </a:pPr>
            <a:fld id="{CA73815D-B4F3-4C14-8D4A-7557226E5DE9}" type="slidenum">
              <a:rPr lang="ja-JP" altLang="en-US"/>
              <a:t>‹#›</a:t>
            </a:fld>
            <a:endParaRPr lang="ja-JP" altLang="en-US"/>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250825" y="908050"/>
            <a:ext cx="4234752"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8424" y="908050"/>
            <a:ext cx="4234752"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110597"/>
          <p:cNvSpPr>
            <a:spLocks noGrp="1"/>
          </p:cNvSpPr>
          <p:nvPr>
            <p:ph type="sldNum" sz="quarter" idx="10"/>
          </p:nvPr>
        </p:nvSpPr>
        <p:spPr/>
        <p:txBody>
          <a:bodyPr/>
          <a:lstStyle>
            <a:lvl1pPr>
              <a:defRPr/>
            </a:lvl1pPr>
          </a:lstStyle>
          <a:p>
            <a:pPr>
              <a:defRPr/>
            </a:pPr>
            <a:fld id="{59DE1F8D-F7C3-49B6-A7D3-554CFC2676E8}" type="slidenum">
              <a:rPr lang="ja-JP" altLang="en-US"/>
              <a:t>‹#›</a:t>
            </a:fld>
            <a:endParaRPr lang="ja-JP" altLang="en-US"/>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110597"/>
          <p:cNvSpPr>
            <a:spLocks noGrp="1"/>
          </p:cNvSpPr>
          <p:nvPr>
            <p:ph type="sldNum" sz="quarter" idx="10"/>
          </p:nvPr>
        </p:nvSpPr>
        <p:spPr/>
        <p:txBody>
          <a:bodyPr/>
          <a:lstStyle>
            <a:lvl1pPr>
              <a:defRPr/>
            </a:lvl1pPr>
          </a:lstStyle>
          <a:p>
            <a:pPr>
              <a:defRPr/>
            </a:pPr>
            <a:fld id="{642D921E-391B-4C80-BC6C-6D2E84313300}" type="slidenum">
              <a:rPr lang="ja-JP" altLang="en-US"/>
              <a:t>‹#›</a:t>
            </a:fld>
            <a:endParaRPr lang="ja-JP" altLang="en-US"/>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110597"/>
          <p:cNvSpPr>
            <a:spLocks noGrp="1"/>
          </p:cNvSpPr>
          <p:nvPr>
            <p:ph type="sldNum" sz="quarter" idx="10"/>
          </p:nvPr>
        </p:nvSpPr>
        <p:spPr/>
        <p:txBody>
          <a:bodyPr/>
          <a:lstStyle>
            <a:lvl1pPr>
              <a:defRPr/>
            </a:lvl1pPr>
          </a:lstStyle>
          <a:p>
            <a:pPr>
              <a:defRPr/>
            </a:pPr>
            <a:fld id="{14E772B9-0E4C-4CF5-9376-534F2EECC95B}" type="slidenum">
              <a:rPr lang="ja-JP" altLang="en-US"/>
              <a:t>‹#›</a:t>
            </a:fld>
            <a:endParaRPr lang="ja-JP" altLang="en-US"/>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10597"/>
          <p:cNvSpPr>
            <a:spLocks noGrp="1"/>
          </p:cNvSpPr>
          <p:nvPr>
            <p:ph type="sldNum" sz="quarter" idx="10"/>
          </p:nvPr>
        </p:nvSpPr>
        <p:spPr/>
        <p:txBody>
          <a:bodyPr/>
          <a:lstStyle>
            <a:lvl1pPr>
              <a:defRPr/>
            </a:lvl1pPr>
          </a:lstStyle>
          <a:p>
            <a:pPr>
              <a:defRPr/>
            </a:pPr>
            <a:fld id="{D65CEF78-7F3F-4649-AD52-F2DE2AD83AED}" type="slidenum">
              <a:rPr lang="ja-JP" altLang="en-US"/>
              <a:t>‹#›</a:t>
            </a:fld>
            <a:endParaRPr lang="ja-JP" altLang="en-US"/>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110597"/>
          <p:cNvSpPr>
            <a:spLocks noGrp="1"/>
          </p:cNvSpPr>
          <p:nvPr>
            <p:ph type="sldNum" sz="quarter" idx="10"/>
          </p:nvPr>
        </p:nvSpPr>
        <p:spPr/>
        <p:txBody>
          <a:bodyPr/>
          <a:lstStyle>
            <a:lvl1pPr>
              <a:defRPr/>
            </a:lvl1pPr>
          </a:lstStyle>
          <a:p>
            <a:pPr>
              <a:defRPr/>
            </a:pPr>
            <a:fld id="{86657FCE-2452-4AF0-AA93-67074F1E6A99}" type="slidenum">
              <a:rPr lang="ja-JP" altLang="en-US"/>
              <a:t>‹#›</a:t>
            </a:fld>
            <a:endParaRPr lang="ja-JP" altLang="en-US"/>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110597"/>
          <p:cNvSpPr>
            <a:spLocks noGrp="1"/>
          </p:cNvSpPr>
          <p:nvPr>
            <p:ph type="sldNum" sz="quarter" idx="10"/>
          </p:nvPr>
        </p:nvSpPr>
        <p:spPr/>
        <p:txBody>
          <a:bodyPr/>
          <a:lstStyle>
            <a:lvl1pPr>
              <a:defRPr/>
            </a:lvl1pPr>
          </a:lstStyle>
          <a:p>
            <a:pPr>
              <a:defRPr/>
            </a:pPr>
            <a:fld id="{861AF251-3F90-493D-95DF-76308B307C6D}" type="slidenum">
              <a:rPr lang="ja-JP" altLang="en-US"/>
              <a:t>‹#›</a:t>
            </a:fld>
            <a:endParaRPr lang="ja-JP" altLang="en-US"/>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8"/>
          <a:srcRect/>
          <a:tile tx="0" ty="0" sx="100000" sy="100000" flip="none" algn="tl"/>
        </a:blipFill>
        <a:effectLst/>
      </p:bgPr>
    </p:bg>
    <p:spTree>
      <p:nvGrpSpPr>
        <p:cNvPr id="1" name=""/>
        <p:cNvGrpSpPr/>
        <p:nvPr/>
      </p:nvGrpSpPr>
      <p:grpSpPr>
        <a:xfrm>
          <a:off x="0" y="0"/>
          <a:ext cx="0" cy="0"/>
          <a:chOff x="0" y="0"/>
          <a:chExt cx="0" cy="0"/>
        </a:xfrm>
      </p:grpSpPr>
      <p:sp>
        <p:nvSpPr>
          <p:cNvPr id="1026" name="标题 110593"/>
          <p:cNvSpPr>
            <a:spLocks noGrp="1" noChangeArrowheads="1"/>
          </p:cNvSpPr>
          <p:nvPr>
            <p:ph type="title" idx="4294967295"/>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ja-JP" altLang="en-US"/>
              <a:t>マスタ タイトルの書式設定</a:t>
            </a:r>
          </a:p>
        </p:txBody>
      </p:sp>
      <p:sp>
        <p:nvSpPr>
          <p:cNvPr id="1027" name="文本占位符 110594"/>
          <p:cNvSpPr>
            <a:spLocks noGrp="1" noChangeArrowheads="1"/>
          </p:cNvSpPr>
          <p:nvPr>
            <p:ph type="body" idx="9"/>
          </p:nvPr>
        </p:nvSpPr>
        <p:spPr bwMode="auto">
          <a:xfrm>
            <a:off x="250825" y="908050"/>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r>
              <a:rPr lang="ja-JP" altLang="zh-CN"/>
              <a:t>：</a:t>
            </a:r>
            <a:endParaRPr lang="ja-JP" altLang="en-US"/>
          </a:p>
        </p:txBody>
      </p:sp>
      <p:sp>
        <p:nvSpPr>
          <p:cNvPr id="110598" name="灯片编号占位符 110597"/>
          <p:cNvSpPr>
            <a:spLocks noGrp="1"/>
          </p:cNvSpPr>
          <p:nvPr>
            <p:ph type="sldNum" sz="quarter" idx="4"/>
          </p:nvPr>
        </p:nvSpPr>
        <p:spPr>
          <a:xfrm>
            <a:off x="6934200" y="6477000"/>
            <a:ext cx="1981200" cy="360363"/>
          </a:xfrm>
          <a:prstGeom prst="rect">
            <a:avLst/>
          </a:prstGeom>
          <a:noFill/>
          <a:ln w="9525">
            <a:noFill/>
          </a:ln>
        </p:spPr>
        <p:txBody>
          <a:bodyPr/>
          <a:lstStyle>
            <a:lvl1pPr algn="r" eaLnBrk="1" hangingPunct="1">
              <a:defRPr noProof="1">
                <a:solidFill>
                  <a:srgbClr val="A50021"/>
                </a:solidFill>
                <a:latin typeface="Arial" panose="020B0604020202020204" pitchFamily="34" charset="0"/>
                <a:ea typeface="MS PGothic" panose="020B0600070205080204" pitchFamily="34" charset="-128"/>
              </a:defRPr>
            </a:lvl1pPr>
          </a:lstStyle>
          <a:p>
            <a:pPr>
              <a:defRPr/>
            </a:pPr>
            <a:fld id="{B0F55EB7-71D5-4E4F-AD23-BA0EA4D249E6}" type="slidenum">
              <a:rPr lang="ja-JP" altLang="en-US"/>
              <a:t>‹#›</a:t>
            </a:fld>
            <a:endParaRPr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p:random/>
  </p:transition>
  <p:hf hdr="0" dt="0"/>
  <p:txStyles>
    <p:title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7.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tags" Target="../tags/tag14.xml"/><Relationship Id="rId7" Type="http://schemas.openxmlformats.org/officeDocument/2006/relationships/oleObject" Target="../embeddings/oleObject1.bin"/><Relationship Id="rId2" Type="http://schemas.openxmlformats.org/officeDocument/2006/relationships/tags" Target="../tags/tag13.xml"/><Relationship Id="rId1" Type="http://schemas.openxmlformats.org/officeDocument/2006/relationships/vmlDrawing" Target="../drawings/vmlDrawing1.vml"/><Relationship Id="rId6" Type="http://schemas.openxmlformats.org/officeDocument/2006/relationships/image" Target="../media/image31.wmf"/><Relationship Id="rId5" Type="http://schemas.openxmlformats.org/officeDocument/2006/relationships/slideLayout" Target="../slideLayouts/slideLayout2.xml"/><Relationship Id="rId4" Type="http://schemas.openxmlformats.org/officeDocument/2006/relationships/tags" Target="../tags/tag15.xml"/><Relationship Id="rId9" Type="http://schemas.openxmlformats.org/officeDocument/2006/relationships/image" Target="../media/image32.wmf"/></Relationships>
</file>

<file path=ppt/slides/_rels/slide28.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tags" Target="../tags/tag17.xml"/><Relationship Id="rId7" Type="http://schemas.openxmlformats.org/officeDocument/2006/relationships/oleObject" Target="../embeddings/oleObject2.bin"/><Relationship Id="rId2" Type="http://schemas.openxmlformats.org/officeDocument/2006/relationships/tags" Target="../tags/tag16.xml"/><Relationship Id="rId1" Type="http://schemas.openxmlformats.org/officeDocument/2006/relationships/vmlDrawing" Target="../drawings/vmlDrawing2.vml"/><Relationship Id="rId6" Type="http://schemas.openxmlformats.org/officeDocument/2006/relationships/image" Target="../media/image35.wmf"/><Relationship Id="rId11" Type="http://schemas.openxmlformats.org/officeDocument/2006/relationships/image" Target="../media/image38.png"/><Relationship Id="rId5" Type="http://schemas.openxmlformats.org/officeDocument/2006/relationships/image" Target="../media/image34.wmf"/><Relationship Id="rId10" Type="http://schemas.openxmlformats.org/officeDocument/2006/relationships/image" Target="../media/image37.wmf"/><Relationship Id="rId4" Type="http://schemas.openxmlformats.org/officeDocument/2006/relationships/slideLayout" Target="../slideLayouts/slideLayout2.xml"/><Relationship Id="rId9" Type="http://schemas.openxmlformats.org/officeDocument/2006/relationships/image" Target="../media/image36.wmf"/></Relationships>
</file>

<file path=ppt/slides/_rels/slide29.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slideLayout" Target="../slideLayouts/slideLayout6.xml"/><Relationship Id="rId10" Type="http://schemas.openxmlformats.org/officeDocument/2006/relationships/tags" Target="../tags/tag27.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3.xml"/><Relationship Id="rId1" Type="http://schemas.openxmlformats.org/officeDocument/2006/relationships/tags" Target="../tags/tag32.xml"/></Relationships>
</file>

<file path=ppt/slides/_rels/slide31.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slideLayout" Target="../slideLayouts/slideLayout6.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2" Type="http://schemas.openxmlformats.org/officeDocument/2006/relationships/tags" Target="../tags/tag35.xml"/><Relationship Id="rId16" Type="http://schemas.openxmlformats.org/officeDocument/2006/relationships/image" Target="../media/image41.jpe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5" Type="http://schemas.openxmlformats.org/officeDocument/2006/relationships/image" Target="../media/image40.jpeg"/><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39.jpeg"/></Relationships>
</file>

<file path=ppt/slides/_rels/slide32.xml.rels><?xml version="1.0" encoding="UTF-8" standalone="yes"?>
<Relationships xmlns="http://schemas.openxmlformats.org/package/2006/relationships"><Relationship Id="rId8" Type="http://schemas.openxmlformats.org/officeDocument/2006/relationships/tags" Target="../tags/tag53.xml"/><Relationship Id="rId3" Type="http://schemas.openxmlformats.org/officeDocument/2006/relationships/tags" Target="../tags/tag48.xml"/><Relationship Id="rId7" Type="http://schemas.openxmlformats.org/officeDocument/2006/relationships/tags" Target="../tags/tag5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9"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tags" Target="../tags/tag61.xml"/><Relationship Id="rId3" Type="http://schemas.openxmlformats.org/officeDocument/2006/relationships/tags" Target="../tags/tag56.xml"/><Relationship Id="rId7" Type="http://schemas.openxmlformats.org/officeDocument/2006/relationships/tags" Target="../tags/tag60.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5" Type="http://schemas.openxmlformats.org/officeDocument/2006/relationships/tags" Target="../tags/tag58.xml"/><Relationship Id="rId10" Type="http://schemas.openxmlformats.org/officeDocument/2006/relationships/image" Target="../media/image42.png"/><Relationship Id="rId4" Type="http://schemas.openxmlformats.org/officeDocument/2006/relationships/tags" Target="../tags/tag57.xml"/><Relationship Id="rId9"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slideLayout" Target="../slideLayouts/slideLayout6.xml"/><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tags" Target="../tags/tag73.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0" Type="http://schemas.openxmlformats.org/officeDocument/2006/relationships/tags" Target="../tags/tag71.xml"/><Relationship Id="rId4" Type="http://schemas.openxmlformats.org/officeDocument/2006/relationships/tags" Target="../tags/tag65.xml"/><Relationship Id="rId9" Type="http://schemas.openxmlformats.org/officeDocument/2006/relationships/tags" Target="../tags/tag70.xml"/></Relationships>
</file>

<file path=ppt/slides/_rels/slide35.xml.rels><?xml version="1.0" encoding="UTF-8" standalone="yes"?>
<Relationships xmlns="http://schemas.openxmlformats.org/package/2006/relationships"><Relationship Id="rId8" Type="http://schemas.openxmlformats.org/officeDocument/2006/relationships/tags" Target="../tags/tag81.xml"/><Relationship Id="rId3" Type="http://schemas.openxmlformats.org/officeDocument/2006/relationships/tags" Target="../tags/tag76.xml"/><Relationship Id="rId7" Type="http://schemas.openxmlformats.org/officeDocument/2006/relationships/tags" Target="../tags/tag80.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9"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文本框 41"/>
          <p:cNvSpPr txBox="1">
            <a:spLocks noChangeArrowheads="1"/>
          </p:cNvSpPr>
          <p:nvPr/>
        </p:nvSpPr>
        <p:spPr bwMode="auto">
          <a:xfrm>
            <a:off x="686268" y="2256156"/>
            <a:ext cx="7340600"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zh-CN" altLang="en-US" sz="3600" b="1" dirty="0">
                <a:latin typeface="微软雅黑" panose="020B0503020204020204" pitchFamily="34" charset="-122"/>
              </a:rPr>
              <a:t>  第</a:t>
            </a:r>
            <a:r>
              <a:rPr lang="en-US" altLang="zh-CN" sz="3600" b="1" dirty="0">
                <a:latin typeface="微软雅黑" panose="020B0503020204020204" pitchFamily="34" charset="-122"/>
              </a:rPr>
              <a:t>6</a:t>
            </a:r>
            <a:r>
              <a:rPr lang="zh-CN" altLang="en-US" sz="3600" b="1" dirty="0">
                <a:latin typeface="微软雅黑" panose="020B0503020204020204" pitchFamily="34" charset="-122"/>
              </a:rPr>
              <a:t>章   机器学习和深度学习</a:t>
            </a:r>
            <a:endParaRPr lang="en-US" altLang="zh-CN" sz="3600" b="1" dirty="0">
              <a:latin typeface="微软雅黑" panose="020B0503020204020204" pitchFamily="34" charset="-122"/>
            </a:endParaRPr>
          </a:p>
          <a:p>
            <a:pPr algn="ctr" eaLnBrk="1" hangingPunct="1"/>
            <a:endParaRPr lang="en-US" altLang="zh-CN" sz="1100" b="1" dirty="0">
              <a:latin typeface="微软雅黑" panose="020B0503020204020204" pitchFamily="34" charset="-122"/>
            </a:endParaRPr>
          </a:p>
          <a:p>
            <a:pPr algn="ctr" eaLnBrk="1" hangingPunct="1"/>
            <a:r>
              <a:rPr lang="en-US" altLang="zh-CN" sz="3000" b="1" dirty="0">
                <a:latin typeface="微软雅黑" panose="020B0503020204020204" pitchFamily="34" charset="-122"/>
              </a:rPr>
              <a:t>  Machine Learning &amp; Deep Learning</a:t>
            </a:r>
            <a:endParaRPr lang="en-US" altLang="zh-CN" sz="3000" dirty="0">
              <a:solidFill>
                <a:schemeClr val="tx2"/>
              </a:solidFill>
              <a:latin typeface="微软雅黑" panose="020B0503020204020204" pitchFamily="34" charset="-122"/>
              <a:ea typeface="微软雅黑" panose="020B0503020204020204" pitchFamily="34" charset="-122"/>
            </a:endParaRPr>
          </a:p>
        </p:txBody>
      </p:sp>
      <p:sp>
        <p:nvSpPr>
          <p:cNvPr id="5123" name="文本框 47"/>
          <p:cNvSpPr txBox="1">
            <a:spLocks noChangeArrowheads="1"/>
          </p:cNvSpPr>
          <p:nvPr/>
        </p:nvSpPr>
        <p:spPr bwMode="auto">
          <a:xfrm>
            <a:off x="22225" y="136525"/>
            <a:ext cx="9121775"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zh-CN" altLang="en-US" sz="6600" dirty="0">
                <a:solidFill>
                  <a:schemeClr val="tx2"/>
                </a:solidFill>
                <a:latin typeface="华文隶书" panose="02010800040101010101" pitchFamily="2" charset="-122"/>
                <a:ea typeface="华文隶书" panose="02010800040101010101" pitchFamily="2" charset="-122"/>
              </a:rPr>
              <a:t>人工智能</a:t>
            </a:r>
            <a:endParaRPr lang="en-US" altLang="zh-CN" sz="6600" dirty="0">
              <a:solidFill>
                <a:schemeClr val="tx2"/>
              </a:solidFill>
              <a:latin typeface="华文隶书" panose="02010800040101010101" pitchFamily="2" charset="-122"/>
              <a:ea typeface="华文隶书" panose="02010800040101010101" pitchFamily="2" charset="-122"/>
            </a:endParaRPr>
          </a:p>
        </p:txBody>
      </p:sp>
      <p:sp>
        <p:nvSpPr>
          <p:cNvPr id="5124" name="Freeform 96"/>
          <p:cNvSpPr/>
          <p:nvPr/>
        </p:nvSpPr>
        <p:spPr bwMode="auto">
          <a:xfrm>
            <a:off x="8031163" y="1085850"/>
            <a:ext cx="557212" cy="536575"/>
          </a:xfrm>
          <a:custGeom>
            <a:avLst/>
            <a:gdLst>
              <a:gd name="T0" fmla="*/ 1224269575 w 216"/>
              <a:gd name="T1" fmla="*/ 0 h 208"/>
              <a:gd name="T2" fmla="*/ 1011352678 w 216"/>
              <a:gd name="T3" fmla="*/ 213301461 h 208"/>
              <a:gd name="T4" fmla="*/ 1024661274 w 216"/>
              <a:gd name="T5" fmla="*/ 273292094 h 208"/>
              <a:gd name="T6" fmla="*/ 399219181 w 216"/>
              <a:gd name="T7" fmla="*/ 533254942 h 208"/>
              <a:gd name="T8" fmla="*/ 212916896 w 216"/>
              <a:gd name="T9" fmla="*/ 426602922 h 208"/>
              <a:gd name="T10" fmla="*/ 0 w 216"/>
              <a:gd name="T11" fmla="*/ 639904383 h 208"/>
              <a:gd name="T12" fmla="*/ 212916896 w 216"/>
              <a:gd name="T13" fmla="*/ 853205844 h 208"/>
              <a:gd name="T14" fmla="*/ 372604569 w 216"/>
              <a:gd name="T15" fmla="*/ 786549298 h 208"/>
              <a:gd name="T16" fmla="*/ 771821170 w 216"/>
              <a:gd name="T17" fmla="*/ 1073173217 h 208"/>
              <a:gd name="T18" fmla="*/ 745206558 w 216"/>
              <a:gd name="T19" fmla="*/ 1173159325 h 208"/>
              <a:gd name="T20" fmla="*/ 958123454 w 216"/>
              <a:gd name="T21" fmla="*/ 1386460786 h 208"/>
              <a:gd name="T22" fmla="*/ 1171040351 w 216"/>
              <a:gd name="T23" fmla="*/ 1173159325 h 208"/>
              <a:gd name="T24" fmla="*/ 958123454 w 216"/>
              <a:gd name="T25" fmla="*/ 959857864 h 208"/>
              <a:gd name="T26" fmla="*/ 805091370 w 216"/>
              <a:gd name="T27" fmla="*/ 1026514409 h 208"/>
              <a:gd name="T28" fmla="*/ 405872189 w 216"/>
              <a:gd name="T29" fmla="*/ 739890491 h 208"/>
              <a:gd name="T30" fmla="*/ 425833793 w 216"/>
              <a:gd name="T31" fmla="*/ 639904383 h 208"/>
              <a:gd name="T32" fmla="*/ 419178205 w 216"/>
              <a:gd name="T33" fmla="*/ 579913750 h 208"/>
              <a:gd name="T34" fmla="*/ 1044622878 w 216"/>
              <a:gd name="T35" fmla="*/ 319953481 h 208"/>
              <a:gd name="T36" fmla="*/ 1224269575 w 216"/>
              <a:gd name="T37" fmla="*/ 426602922 h 208"/>
              <a:gd name="T38" fmla="*/ 1437186471 w 216"/>
              <a:gd name="T39" fmla="*/ 213301461 h 208"/>
              <a:gd name="T40" fmla="*/ 1224269575 w 216"/>
              <a:gd name="T41" fmla="*/ 0 h 2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68577" tIns="34289" rIns="68577" bIns="34289"/>
          <a:lstStyle/>
          <a:p>
            <a:endParaRPr lang="zh-CN" altLang="en-US"/>
          </a:p>
        </p:txBody>
      </p:sp>
      <p:sp>
        <p:nvSpPr>
          <p:cNvPr id="5125" name="矩形 26"/>
          <p:cNvSpPr>
            <a:spLocks noChangeArrowheads="1"/>
          </p:cNvSpPr>
          <p:nvPr/>
        </p:nvSpPr>
        <p:spPr bwMode="auto">
          <a:xfrm>
            <a:off x="1588" y="4751388"/>
            <a:ext cx="9142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a:solidFill>
                  <a:schemeClr val="tx2"/>
                </a:solidFill>
                <a:latin typeface="微软雅黑" panose="020B0503020204020204" pitchFamily="34" charset="-122"/>
                <a:ea typeface="微软雅黑" panose="020B0503020204020204" pitchFamily="34" charset="-122"/>
              </a:rPr>
              <a:t>2019</a:t>
            </a:r>
            <a:r>
              <a:rPr lang="zh-CN" altLang="en-US">
                <a:solidFill>
                  <a:schemeClr val="tx2"/>
                </a:solidFill>
                <a:latin typeface="微软雅黑" panose="020B0503020204020204" pitchFamily="34" charset="-122"/>
                <a:ea typeface="微软雅黑" panose="020B0503020204020204" pitchFamily="34" charset="-122"/>
              </a:rPr>
              <a:t>年</a:t>
            </a:r>
            <a:r>
              <a:rPr lang="en-US" altLang="zh-CN">
                <a:solidFill>
                  <a:schemeClr val="tx2"/>
                </a:solidFill>
                <a:latin typeface="微软雅黑" panose="020B0503020204020204" pitchFamily="34" charset="-122"/>
                <a:ea typeface="微软雅黑" panose="020B0503020204020204" pitchFamily="34" charset="-122"/>
              </a:rPr>
              <a:t>2</a:t>
            </a:r>
            <a:r>
              <a:rPr lang="zh-CN" altLang="en-US">
                <a:solidFill>
                  <a:schemeClr val="tx2"/>
                </a:solidFill>
                <a:latin typeface="微软雅黑" panose="020B0503020204020204" pitchFamily="34" charset="-122"/>
                <a:ea typeface="微软雅黑" panose="020B0503020204020204" pitchFamily="34" charset="-122"/>
              </a:rPr>
              <a:t>月</a:t>
            </a:r>
            <a:r>
              <a:rPr lang="en-US" altLang="zh-CN">
                <a:solidFill>
                  <a:schemeClr val="tx2"/>
                </a:solidFill>
                <a:latin typeface="微软雅黑" panose="020B0503020204020204" pitchFamily="34" charset="-122"/>
                <a:ea typeface="微软雅黑" panose="020B0503020204020204" pitchFamily="34" charset="-122"/>
              </a:rPr>
              <a:t>18</a:t>
            </a:r>
            <a:r>
              <a:rPr lang="zh-CN" altLang="en-US">
                <a:solidFill>
                  <a:schemeClr val="tx2"/>
                </a:solidFill>
                <a:latin typeface="微软雅黑" panose="020B0503020204020204" pitchFamily="34" charset="-122"/>
                <a:ea typeface="微软雅黑" panose="020B0503020204020204" pitchFamily="34" charset="-122"/>
              </a:rPr>
              <a:t>日</a:t>
            </a:r>
            <a:endParaRPr lang="en-US" altLang="zh-CN">
              <a:solidFill>
                <a:schemeClr val="tx2"/>
              </a:solidFill>
              <a:latin typeface="微软雅黑" panose="020B0503020204020204" pitchFamily="34" charset="-122"/>
              <a:ea typeface="微软雅黑" panose="020B0503020204020204" pitchFamily="34" charset="-122"/>
            </a:endParaRPr>
          </a:p>
        </p:txBody>
      </p:sp>
      <p:sp>
        <p:nvSpPr>
          <p:cNvPr id="5126" name="灯片编号占位符 1"/>
          <p:cNvSpPr>
            <a:spLocks noGrp="1" noChangeArrowheads="1"/>
          </p:cNvSpPr>
          <p:nvPr>
            <p:ph type="sldNum" sz="quarter" idx="4"/>
          </p:nvPr>
        </p:nvSpPr>
        <p:spPr bwMode="auto">
          <a:xfrm>
            <a:off x="86106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ctr" anchorCtr="0" compatLnSpc="1"/>
          <a:lstStyle>
            <a:lvl1pPr defTabSz="91313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455930" indent="-436880" defTabSz="91313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913130" indent="-395605" defTabSz="91313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370330" indent="-387350" defTabSz="91313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1827530" indent="-398780" defTabSz="91313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284730" indent="-398780" defTabSz="91313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741930" indent="-398780" defTabSz="91313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199130" indent="-398780" defTabSz="91313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656330" indent="-398780" defTabSz="91313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l" eaLnBrk="0" hangingPunct="0">
              <a:lnSpc>
                <a:spcPct val="100000"/>
              </a:lnSpc>
              <a:spcBef>
                <a:spcPct val="0"/>
              </a:spcBef>
              <a:buClrTx/>
              <a:buFontTx/>
              <a:buNone/>
            </a:pPr>
            <a:fld id="{72F1DA3B-ABD7-40DE-BC89-874C63DA5A62}" type="slidenum">
              <a:rPr lang="zh-CN" altLang="en-US" sz="1200" smtClean="0">
                <a:solidFill>
                  <a:srgbClr val="898989"/>
                </a:solidFill>
              </a:rPr>
              <a:t>1</a:t>
            </a:fld>
            <a:endParaRPr lang="zh-CN" altLang="en-US" sz="1200">
              <a:solidFill>
                <a:srgbClr val="898989"/>
              </a:solidFill>
            </a:endParaRPr>
          </a:p>
        </p:txBody>
      </p:sp>
      <p:pic>
        <p:nvPicPr>
          <p:cNvPr id="9" name="图片 8"/>
          <p:cNvPicPr/>
          <p:nvPr/>
        </p:nvPicPr>
        <p:blipFill>
          <a:blip r:embed="rId2" cstate="print"/>
          <a:srcRect/>
          <a:stretch>
            <a:fillRect/>
          </a:stretch>
        </p:blipFill>
        <p:spPr bwMode="auto">
          <a:xfrm>
            <a:off x="0" y="4181475"/>
            <a:ext cx="9144352" cy="1819275"/>
          </a:xfrm>
          <a:prstGeom prst="rect">
            <a:avLst/>
          </a:prstGeom>
          <a:ln>
            <a:noFill/>
          </a:ln>
          <a:effectLst>
            <a:softEdge rad="112500"/>
          </a:effectLst>
        </p:spPr>
      </p:pic>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ML</a:t>
            </a:r>
            <a:r>
              <a:rPr lang="zh-CN" altLang="en-US" dirty="0"/>
              <a:t>的编程语言</a:t>
            </a: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10</a:t>
            </a:fld>
            <a:endParaRPr lang="ja-JP" altLang="en-US"/>
          </a:p>
        </p:txBody>
      </p:sp>
      <p:pic>
        <p:nvPicPr>
          <p:cNvPr id="5" name="图片 4"/>
          <p:cNvPicPr>
            <a:picLocks noChangeAspect="1"/>
          </p:cNvPicPr>
          <p:nvPr/>
        </p:nvPicPr>
        <p:blipFill>
          <a:blip r:embed="rId2"/>
          <a:stretch>
            <a:fillRect/>
          </a:stretch>
        </p:blipFill>
        <p:spPr>
          <a:xfrm>
            <a:off x="250825" y="867120"/>
            <a:ext cx="7169847" cy="5609880"/>
          </a:xfrm>
          <a:prstGeom prst="rect">
            <a:avLst/>
          </a:prstGeom>
        </p:spPr>
      </p:pic>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基本术语</a:t>
            </a:r>
          </a:p>
        </p:txBody>
      </p:sp>
      <p:sp>
        <p:nvSpPr>
          <p:cNvPr id="3" name="内容占位符 2"/>
          <p:cNvSpPr>
            <a:spLocks noGrp="1"/>
          </p:cNvSpPr>
          <p:nvPr>
            <p:ph idx="1"/>
          </p:nvPr>
        </p:nvSpPr>
        <p:spPr>
          <a:xfrm>
            <a:off x="250825" y="908050"/>
            <a:ext cx="8642350" cy="692197"/>
          </a:xfrm>
        </p:spPr>
        <p:txBody>
          <a:bodyPr/>
          <a:lstStyle/>
          <a:p>
            <a:pPr lvl="1"/>
            <a:r>
              <a:rPr lang="zh-CN" altLang="en-US" dirty="0"/>
              <a:t>有监督学习、无监督学习、强化学习</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11</a:t>
            </a:fld>
            <a:endParaRPr lang="ja-JP" altLang="en-US"/>
          </a:p>
        </p:txBody>
      </p:sp>
      <p:pic>
        <p:nvPicPr>
          <p:cNvPr id="6" name="图片 5"/>
          <p:cNvPicPr>
            <a:picLocks noChangeAspect="1"/>
          </p:cNvPicPr>
          <p:nvPr/>
        </p:nvPicPr>
        <p:blipFill>
          <a:blip r:embed="rId2"/>
          <a:stretch>
            <a:fillRect/>
          </a:stretch>
        </p:blipFill>
        <p:spPr>
          <a:xfrm>
            <a:off x="315967" y="1829847"/>
            <a:ext cx="8512065" cy="4417553"/>
          </a:xfrm>
          <a:prstGeom prst="rect">
            <a:avLst/>
          </a:prstGeom>
        </p:spPr>
      </p:pic>
      <p:sp>
        <p:nvSpPr>
          <p:cNvPr id="7" name="内容占位符 2"/>
          <p:cNvSpPr txBox="1"/>
          <p:nvPr/>
        </p:nvSpPr>
        <p:spPr bwMode="auto">
          <a:xfrm>
            <a:off x="457307" y="6264779"/>
            <a:ext cx="8229384" cy="436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0" indent="0" algn="ctr">
              <a:buNone/>
            </a:pPr>
            <a:r>
              <a:rPr lang="zh-CN" altLang="en-US" sz="2000" dirty="0"/>
              <a:t>汪荣贵，</a:t>
            </a:r>
            <a:r>
              <a:rPr lang="en-US" altLang="zh-CN" sz="2000" dirty="0"/>
              <a:t>《</a:t>
            </a:r>
            <a:r>
              <a:rPr lang="zh-CN" altLang="en-US" sz="2000" dirty="0"/>
              <a:t>机器学习</a:t>
            </a:r>
            <a:r>
              <a:rPr lang="en-US" altLang="zh-CN" sz="2000" dirty="0"/>
              <a:t>》</a:t>
            </a:r>
          </a:p>
          <a:p>
            <a:endParaRPr lang="en-US" altLang="zh-CN" dirty="0"/>
          </a:p>
          <a:p>
            <a:endParaRPr lang="en-US" altLang="zh-CN" dirty="0"/>
          </a:p>
          <a:p>
            <a:endParaRPr lang="zh-CN" altLang="en-US" dirty="0"/>
          </a:p>
        </p:txBody>
      </p:sp>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有监督学习</a:t>
            </a:r>
          </a:p>
        </p:txBody>
      </p:sp>
      <p:sp>
        <p:nvSpPr>
          <p:cNvPr id="3" name="内容占位符 2"/>
          <p:cNvSpPr>
            <a:spLocks noGrp="1"/>
          </p:cNvSpPr>
          <p:nvPr>
            <p:ph idx="1"/>
          </p:nvPr>
        </p:nvSpPr>
        <p:spPr>
          <a:xfrm>
            <a:off x="250825" y="1295456"/>
            <a:ext cx="8642350" cy="5013269"/>
          </a:xfrm>
        </p:spPr>
        <p:txBody>
          <a:bodyPr/>
          <a:lstStyle/>
          <a:p>
            <a:r>
              <a:rPr lang="zh-CN" altLang="en-US" dirty="0"/>
              <a:t>有监督学习的基本框架</a:t>
            </a:r>
            <a:endParaRPr lang="en-US" altLang="zh-CN" dirty="0"/>
          </a:p>
          <a:p>
            <a:r>
              <a:rPr lang="zh-CN" altLang="en-US" dirty="0"/>
              <a:t>有监督学习的典型方法</a:t>
            </a:r>
            <a:endParaRPr lang="en-US" altLang="zh-CN" dirty="0"/>
          </a:p>
          <a:p>
            <a:pPr lvl="1"/>
            <a:r>
              <a:rPr lang="en-US" altLang="zh-CN" dirty="0"/>
              <a:t>K</a:t>
            </a:r>
            <a:r>
              <a:rPr lang="zh-CN" altLang="en-US" dirty="0"/>
              <a:t>邻近算法</a:t>
            </a:r>
            <a:endParaRPr lang="en-US" altLang="zh-CN" dirty="0"/>
          </a:p>
          <a:p>
            <a:pPr lvl="1"/>
            <a:r>
              <a:rPr lang="zh-CN" altLang="en-US" dirty="0"/>
              <a:t>朴素贝叶斯算法</a:t>
            </a:r>
            <a:endParaRPr lang="en-US" altLang="zh-CN" dirty="0"/>
          </a:p>
          <a:p>
            <a:pPr lvl="1"/>
            <a:r>
              <a:rPr lang="zh-CN" altLang="en-US" dirty="0"/>
              <a:t>决策树算法</a:t>
            </a:r>
            <a:endParaRPr lang="en-US" altLang="zh-CN" dirty="0"/>
          </a:p>
          <a:p>
            <a:pPr lvl="1"/>
            <a:r>
              <a:rPr lang="zh-CN" altLang="en-US" dirty="0"/>
              <a:t>支持向量机</a:t>
            </a:r>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12</a:t>
            </a:fld>
            <a:endParaRPr lang="ja-JP" altLang="en-US"/>
          </a:p>
        </p:txBody>
      </p:sp>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有监督学习</a:t>
            </a: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13</a:t>
            </a:fld>
            <a:endParaRPr lang="ja-JP" altLang="en-US"/>
          </a:p>
        </p:txBody>
      </p:sp>
      <p:pic>
        <p:nvPicPr>
          <p:cNvPr id="5" name="图片 4"/>
          <p:cNvPicPr>
            <a:picLocks noChangeAspect="1"/>
          </p:cNvPicPr>
          <p:nvPr/>
        </p:nvPicPr>
        <p:blipFill>
          <a:blip r:embed="rId3"/>
          <a:stretch>
            <a:fillRect/>
          </a:stretch>
        </p:blipFill>
        <p:spPr>
          <a:xfrm>
            <a:off x="277134" y="901090"/>
            <a:ext cx="8581042" cy="3899473"/>
          </a:xfrm>
          <a:prstGeom prst="rect">
            <a:avLst/>
          </a:prstGeom>
        </p:spPr>
      </p:pic>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14</a:t>
            </a:fld>
            <a:endParaRPr lang="ja-JP" altLang="en-US"/>
          </a:p>
        </p:txBody>
      </p:sp>
      <p:pic>
        <p:nvPicPr>
          <p:cNvPr id="5" name="图片 4"/>
          <p:cNvPicPr>
            <a:picLocks noChangeAspect="1"/>
          </p:cNvPicPr>
          <p:nvPr/>
        </p:nvPicPr>
        <p:blipFill>
          <a:blip r:embed="rId3"/>
          <a:stretch>
            <a:fillRect/>
          </a:stretch>
        </p:blipFill>
        <p:spPr>
          <a:xfrm>
            <a:off x="381110" y="933450"/>
            <a:ext cx="8055392" cy="4606114"/>
          </a:xfrm>
          <a:prstGeom prst="rect">
            <a:avLst/>
          </a:prstGeom>
        </p:spPr>
      </p:pic>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K</a:t>
            </a:r>
            <a:r>
              <a:rPr lang="zh-CN" altLang="en-US" dirty="0"/>
              <a:t>邻近算法</a:t>
            </a:r>
          </a:p>
        </p:txBody>
      </p:sp>
      <p:pic>
        <p:nvPicPr>
          <p:cNvPr id="8" name="内容占位符 7"/>
          <p:cNvPicPr>
            <a:picLocks noGrp="1" noChangeAspect="1"/>
          </p:cNvPicPr>
          <p:nvPr>
            <p:ph sz="half" idx="1"/>
          </p:nvPr>
        </p:nvPicPr>
        <p:blipFill>
          <a:blip r:embed="rId3"/>
          <a:stretch>
            <a:fillRect/>
          </a:stretch>
        </p:blipFill>
        <p:spPr>
          <a:xfrm>
            <a:off x="216881" y="1446889"/>
            <a:ext cx="4034581" cy="2808293"/>
          </a:xfrm>
          <a:prstGeom prst="rect">
            <a:avLst/>
          </a:prstGeom>
        </p:spPr>
      </p:pic>
      <p:sp>
        <p:nvSpPr>
          <p:cNvPr id="7" name="内容占位符 6"/>
          <p:cNvSpPr>
            <a:spLocks noGrp="1"/>
          </p:cNvSpPr>
          <p:nvPr>
            <p:ph sz="half" idx="2"/>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15</a:t>
            </a:fld>
            <a:endParaRPr lang="ja-JP" altLang="en-US"/>
          </a:p>
        </p:txBody>
      </p:sp>
      <p:pic>
        <p:nvPicPr>
          <p:cNvPr id="9" name="图片 8"/>
          <p:cNvPicPr>
            <a:picLocks noChangeAspect="1"/>
          </p:cNvPicPr>
          <p:nvPr/>
        </p:nvPicPr>
        <p:blipFill>
          <a:blip r:embed="rId4"/>
          <a:stretch>
            <a:fillRect/>
          </a:stretch>
        </p:blipFill>
        <p:spPr>
          <a:xfrm>
            <a:off x="4495916" y="859653"/>
            <a:ext cx="4419484" cy="5090297"/>
          </a:xfrm>
          <a:prstGeom prst="rect">
            <a:avLst/>
          </a:prstGeom>
        </p:spPr>
      </p:pic>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a:t>
            </a:r>
            <a:r>
              <a:rPr lang="zh-CN" altLang="en-US" dirty="0"/>
              <a:t>邻近算法</a:t>
            </a:r>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16</a:t>
            </a:fld>
            <a:endParaRPr lang="ja-JP" altLang="en-US"/>
          </a:p>
        </p:txBody>
      </p:sp>
      <p:pic>
        <p:nvPicPr>
          <p:cNvPr id="5" name="图片 4"/>
          <p:cNvPicPr>
            <a:picLocks noChangeAspect="1"/>
          </p:cNvPicPr>
          <p:nvPr/>
        </p:nvPicPr>
        <p:blipFill rotWithShape="1">
          <a:blip r:embed="rId2"/>
          <a:srcRect t="17102" r="41280"/>
          <a:stretch>
            <a:fillRect/>
          </a:stretch>
        </p:blipFill>
        <p:spPr>
          <a:xfrm>
            <a:off x="39515" y="1600248"/>
            <a:ext cx="4952870" cy="4120277"/>
          </a:xfrm>
          <a:prstGeom prst="rect">
            <a:avLst/>
          </a:prstGeom>
        </p:spPr>
      </p:pic>
      <p:pic>
        <p:nvPicPr>
          <p:cNvPr id="6" name="图片 5"/>
          <p:cNvPicPr>
            <a:picLocks noChangeAspect="1"/>
          </p:cNvPicPr>
          <p:nvPr/>
        </p:nvPicPr>
        <p:blipFill rotWithShape="1">
          <a:blip r:embed="rId2"/>
          <a:srcRect l="58451"/>
          <a:stretch>
            <a:fillRect/>
          </a:stretch>
        </p:blipFill>
        <p:spPr>
          <a:xfrm>
            <a:off x="4992385" y="990664"/>
            <a:ext cx="4021237" cy="5292613"/>
          </a:xfrm>
          <a:prstGeom prst="rect">
            <a:avLst/>
          </a:prstGeom>
        </p:spPr>
      </p:pic>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a:t>
            </a:r>
            <a:r>
              <a:rPr lang="zh-CN" altLang="en-US" dirty="0"/>
              <a:t>邻近算法</a:t>
            </a:r>
          </a:p>
        </p:txBody>
      </p:sp>
      <p:sp>
        <p:nvSpPr>
          <p:cNvPr id="3" name="内容占位符 2"/>
          <p:cNvSpPr>
            <a:spLocks noGrp="1"/>
          </p:cNvSpPr>
          <p:nvPr>
            <p:ph idx="1"/>
          </p:nvPr>
        </p:nvSpPr>
        <p:spPr>
          <a:xfrm>
            <a:off x="273050" y="4926479"/>
            <a:ext cx="8642350" cy="1721838"/>
          </a:xfrm>
        </p:spPr>
        <p:txBody>
          <a:bodyPr/>
          <a:lstStyle/>
          <a:p>
            <a:r>
              <a:rPr lang="zh-CN" altLang="en-US" sz="2000" dirty="0"/>
              <a:t>参考下文：介绍为什么需要缩放特征、各种缩放方法以及什么时候应该对特征进行尺度缩放，帮助我们对特征缩放有更深的了解</a:t>
            </a:r>
          </a:p>
          <a:p>
            <a:r>
              <a:rPr lang="en-US" altLang="zh-CN" sz="2000" dirty="0"/>
              <a:t>https://mp.weixin.qq.com/s/yIkP4yFv5c19gBKWL-vFng</a:t>
            </a:r>
            <a:endParaRPr lang="zh-CN" altLang="en-US" sz="2000" dirty="0"/>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17</a:t>
            </a:fld>
            <a:endParaRPr lang="ja-JP" altLang="en-US"/>
          </a:p>
        </p:txBody>
      </p:sp>
      <p:pic>
        <p:nvPicPr>
          <p:cNvPr id="5" name="图片 4"/>
          <p:cNvPicPr>
            <a:picLocks noChangeAspect="1"/>
          </p:cNvPicPr>
          <p:nvPr/>
        </p:nvPicPr>
        <p:blipFill>
          <a:blip r:embed="rId3"/>
          <a:stretch>
            <a:fillRect/>
          </a:stretch>
        </p:blipFill>
        <p:spPr>
          <a:xfrm>
            <a:off x="34422" y="838269"/>
            <a:ext cx="9109578" cy="3899164"/>
          </a:xfrm>
          <a:prstGeom prst="rect">
            <a:avLst/>
          </a:prstGeom>
        </p:spPr>
      </p:pic>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朴素贝叶斯分类（</a:t>
            </a:r>
            <a:r>
              <a:rPr lang="en-US" altLang="zh-CN" sz="3600" dirty="0"/>
              <a:t>Naïve Bayesian</a:t>
            </a:r>
            <a:r>
              <a:rPr lang="zh-CN" altLang="en-US" sz="3600" dirty="0"/>
              <a:t>）</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18</a:t>
            </a:fld>
            <a:endParaRPr lang="ja-JP" altLang="en-US"/>
          </a:p>
        </p:txBody>
      </p:sp>
      <p:pic>
        <p:nvPicPr>
          <p:cNvPr id="5" name="图片 4"/>
          <p:cNvPicPr>
            <a:picLocks noChangeAspect="1"/>
          </p:cNvPicPr>
          <p:nvPr/>
        </p:nvPicPr>
        <p:blipFill>
          <a:blip r:embed="rId2"/>
          <a:stretch>
            <a:fillRect/>
          </a:stretch>
        </p:blipFill>
        <p:spPr>
          <a:xfrm>
            <a:off x="381110" y="1066862"/>
            <a:ext cx="8450440" cy="4038494"/>
          </a:xfrm>
          <a:prstGeom prst="rect">
            <a:avLst/>
          </a:prstGeom>
        </p:spPr>
      </p:pic>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朴素贝叶斯分类（</a:t>
            </a:r>
            <a:r>
              <a:rPr lang="en-US" altLang="zh-CN" sz="4000" dirty="0"/>
              <a:t>Naïve Bayesian</a:t>
            </a:r>
            <a:r>
              <a:rPr lang="zh-CN" altLang="en-US" sz="4000" dirty="0"/>
              <a:t>）</a:t>
            </a:r>
            <a:endParaRPr lang="zh-CN" altLang="en-US" dirty="0"/>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19</a:t>
            </a:fld>
            <a:endParaRPr lang="ja-JP" altLang="en-US"/>
          </a:p>
        </p:txBody>
      </p:sp>
      <p:pic>
        <p:nvPicPr>
          <p:cNvPr id="5" name="图片 4"/>
          <p:cNvPicPr>
            <a:picLocks noChangeAspect="1"/>
          </p:cNvPicPr>
          <p:nvPr/>
        </p:nvPicPr>
        <p:blipFill>
          <a:blip r:embed="rId2"/>
          <a:stretch>
            <a:fillRect/>
          </a:stretch>
        </p:blipFill>
        <p:spPr>
          <a:xfrm>
            <a:off x="181965" y="1295456"/>
            <a:ext cx="8949394" cy="4190890"/>
          </a:xfrm>
          <a:prstGeom prst="rect">
            <a:avLst/>
          </a:prstGeom>
        </p:spPr>
      </p:pic>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0" dirty="0">
                <a:latin typeface="Times New Roman" panose="02020603050405020304" pitchFamily="18" charset="0"/>
                <a:ea typeface="黑体" panose="02010609060101010101" pitchFamily="49" charset="-122"/>
              </a:rPr>
              <a:t>主要内容 </a:t>
            </a:r>
            <a:endParaRPr lang="zh-CN" altLang="en-US" dirty="0"/>
          </a:p>
        </p:txBody>
      </p:sp>
      <p:sp>
        <p:nvSpPr>
          <p:cNvPr id="3" name="内容占位符 2"/>
          <p:cNvSpPr>
            <a:spLocks noGrp="1"/>
          </p:cNvSpPr>
          <p:nvPr>
            <p:ph idx="1"/>
          </p:nvPr>
        </p:nvSpPr>
        <p:spPr>
          <a:xfrm>
            <a:off x="250824" y="908050"/>
            <a:ext cx="8893175" cy="5400675"/>
          </a:xfrm>
        </p:spPr>
        <p:txBody>
          <a:bodyPr/>
          <a:lstStyle/>
          <a:p>
            <a:r>
              <a:rPr lang="zh-CN" altLang="en-US" dirty="0"/>
              <a:t>什么是机器学习</a:t>
            </a:r>
            <a:endParaRPr lang="en-US" altLang="zh-CN" dirty="0"/>
          </a:p>
          <a:p>
            <a:r>
              <a:rPr lang="zh-CN" altLang="en-US" dirty="0"/>
              <a:t>有监督学习     </a:t>
            </a:r>
            <a:endParaRPr lang="en-US" altLang="zh-CN" dirty="0"/>
          </a:p>
          <a:p>
            <a:pPr lvl="1"/>
            <a:r>
              <a:rPr lang="zh-CN" altLang="en-US" dirty="0"/>
              <a:t>分类问题  是什么         图像识别，语音识别     </a:t>
            </a:r>
            <a:endParaRPr lang="en-US" altLang="zh-CN" dirty="0"/>
          </a:p>
          <a:p>
            <a:pPr lvl="1"/>
            <a:r>
              <a:rPr lang="zh-CN" altLang="en-US" dirty="0"/>
              <a:t>回归问题  是多少         预测收入，预测房价 </a:t>
            </a:r>
            <a:endParaRPr lang="en-US" altLang="zh-CN" dirty="0"/>
          </a:p>
          <a:p>
            <a:r>
              <a:rPr lang="zh-CN" altLang="en-US" dirty="0"/>
              <a:t>无监督学习     </a:t>
            </a:r>
            <a:endParaRPr lang="en-US" altLang="zh-CN" dirty="0"/>
          </a:p>
          <a:p>
            <a:pPr lvl="1"/>
            <a:r>
              <a:rPr lang="zh-CN" altLang="en-US" dirty="0"/>
              <a:t>降维   抽象和压缩     </a:t>
            </a:r>
            <a:endParaRPr lang="en-US" altLang="zh-CN" dirty="0"/>
          </a:p>
          <a:p>
            <a:pPr lvl="1"/>
            <a:r>
              <a:rPr lang="zh-CN" altLang="en-US" dirty="0"/>
              <a:t>聚类   怎么划分 </a:t>
            </a:r>
            <a:endParaRPr lang="en-US" altLang="zh-CN" dirty="0"/>
          </a:p>
          <a:p>
            <a:r>
              <a:rPr lang="zh-CN" altLang="en-US" dirty="0"/>
              <a:t>强化学习</a:t>
            </a:r>
            <a:endParaRPr lang="en-US" altLang="zh-CN" dirty="0"/>
          </a:p>
          <a:p>
            <a:pPr lvl="1"/>
            <a:r>
              <a:rPr lang="zh-CN" altLang="en-US" dirty="0"/>
              <a:t>怎么做决策，如博弈与游戏，自动驾驶，机器人控制</a:t>
            </a:r>
            <a:endParaRPr lang="en-US" altLang="zh-CN" dirty="0"/>
          </a:p>
          <a:p>
            <a:r>
              <a:rPr lang="zh-CN" altLang="en-US" dirty="0"/>
              <a:t>人工神经网络和深度学习</a:t>
            </a:r>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2</a:t>
            </a:fld>
            <a:endParaRPr lang="ja-JP" altLang="en-US"/>
          </a:p>
        </p:txBody>
      </p:sp>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使用朴素贝叶斯分类预测类标号</a:t>
            </a:r>
          </a:p>
        </p:txBody>
      </p:sp>
      <p:sp>
        <p:nvSpPr>
          <p:cNvPr id="3" name="灯片编号占位符 2"/>
          <p:cNvSpPr>
            <a:spLocks noGrp="1"/>
          </p:cNvSpPr>
          <p:nvPr>
            <p:ph type="sldNum" sz="quarter" idx="10"/>
          </p:nvPr>
        </p:nvSpPr>
        <p:spPr/>
        <p:txBody>
          <a:bodyPr/>
          <a:lstStyle/>
          <a:p>
            <a:pPr>
              <a:defRPr/>
            </a:pPr>
            <a:fld id="{14E772B9-0E4C-4CF5-9376-534F2EECC95B}" type="slidenum">
              <a:rPr lang="ja-JP" altLang="en-US" smtClean="0"/>
              <a:t>20</a:t>
            </a:fld>
            <a:endParaRPr lang="ja-JP" altLang="en-US"/>
          </a:p>
        </p:txBody>
      </p:sp>
      <p:pic>
        <p:nvPicPr>
          <p:cNvPr id="4" name="图片 3"/>
          <p:cNvPicPr>
            <a:picLocks noChangeAspect="1"/>
          </p:cNvPicPr>
          <p:nvPr/>
        </p:nvPicPr>
        <p:blipFill>
          <a:blip r:embed="rId2"/>
          <a:stretch>
            <a:fillRect/>
          </a:stretch>
        </p:blipFill>
        <p:spPr>
          <a:xfrm>
            <a:off x="3061040" y="1274992"/>
            <a:ext cx="5937534" cy="3540115"/>
          </a:xfrm>
          <a:prstGeom prst="rect">
            <a:avLst/>
          </a:prstGeom>
        </p:spPr>
      </p:pic>
      <p:graphicFrame>
        <p:nvGraphicFramePr>
          <p:cNvPr id="5" name="表格 4"/>
          <p:cNvGraphicFramePr>
            <a:graphicFrameLocks noGrp="1"/>
          </p:cNvGraphicFramePr>
          <p:nvPr/>
        </p:nvGraphicFramePr>
        <p:xfrm>
          <a:off x="76318" y="1031855"/>
          <a:ext cx="2958099" cy="4026390"/>
        </p:xfrm>
        <a:graphic>
          <a:graphicData uri="http://schemas.openxmlformats.org/drawingml/2006/table">
            <a:tbl>
              <a:tblPr>
                <a:tableStyleId>{5C22544A-7EE6-4342-B048-85BDC9FD1C3A}</a:tableStyleId>
              </a:tblPr>
              <a:tblGrid>
                <a:gridCol w="671664">
                  <a:extLst>
                    <a:ext uri="{9D8B030D-6E8A-4147-A177-3AD203B41FA5}">
                      <a16:colId xmlns:a16="http://schemas.microsoft.com/office/drawing/2014/main" val="20000"/>
                    </a:ext>
                  </a:extLst>
                </a:gridCol>
                <a:gridCol w="817711">
                  <a:extLst>
                    <a:ext uri="{9D8B030D-6E8A-4147-A177-3AD203B41FA5}">
                      <a16:colId xmlns:a16="http://schemas.microsoft.com/office/drawing/2014/main" val="20001"/>
                    </a:ext>
                  </a:extLst>
                </a:gridCol>
                <a:gridCol w="1468724">
                  <a:extLst>
                    <a:ext uri="{9D8B030D-6E8A-4147-A177-3AD203B41FA5}">
                      <a16:colId xmlns:a16="http://schemas.microsoft.com/office/drawing/2014/main" val="20002"/>
                    </a:ext>
                  </a:extLst>
                </a:gridCol>
              </a:tblGrid>
              <a:tr h="223766">
                <a:tc>
                  <a:txBody>
                    <a:bodyPr/>
                    <a:lstStyle/>
                    <a:p>
                      <a:pPr algn="ctr" fontAlgn="b"/>
                      <a:r>
                        <a:rPr lang="en-US" sz="1600" b="1" u="none" strike="noStrike" dirty="0">
                          <a:solidFill>
                            <a:schemeClr val="bg2">
                              <a:lumMod val="25000"/>
                            </a:schemeClr>
                          </a:solidFill>
                          <a:effectLst/>
                        </a:rPr>
                        <a:t>age</a:t>
                      </a:r>
                      <a:endParaRPr lang="en-US" sz="1600" b="1" i="0" u="none" strike="noStrike" dirty="0">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dirty="0">
                          <a:solidFill>
                            <a:schemeClr val="bg2">
                              <a:lumMod val="25000"/>
                            </a:schemeClr>
                          </a:solidFill>
                          <a:effectLst/>
                        </a:rPr>
                        <a:t>income</a:t>
                      </a:r>
                      <a:endParaRPr lang="en-US" sz="1600" b="1" i="0" u="none" strike="noStrike" dirty="0">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dirty="0" err="1">
                          <a:solidFill>
                            <a:schemeClr val="bg2">
                              <a:lumMod val="25000"/>
                            </a:schemeClr>
                          </a:solidFill>
                          <a:effectLst/>
                        </a:rPr>
                        <a:t>buys_computer</a:t>
                      </a:r>
                      <a:endParaRPr lang="en-US" sz="1600" b="1" i="0" u="none" strike="noStrike" dirty="0">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0"/>
                  </a:ext>
                </a:extLst>
              </a:tr>
              <a:tr h="229130">
                <a:tc>
                  <a:txBody>
                    <a:bodyPr/>
                    <a:lstStyle/>
                    <a:p>
                      <a:pPr algn="ctr" fontAlgn="b"/>
                      <a:r>
                        <a:rPr lang="en-US" altLang="zh-CN" sz="1600" b="1" u="none" strike="noStrike">
                          <a:solidFill>
                            <a:schemeClr val="bg2">
                              <a:lumMod val="25000"/>
                            </a:schemeClr>
                          </a:solidFill>
                          <a:effectLst/>
                        </a:rPr>
                        <a:t>&lt;=30</a:t>
                      </a:r>
                      <a:endParaRPr lang="en-US" altLang="zh-CN"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a:solidFill>
                            <a:schemeClr val="bg2">
                              <a:lumMod val="25000"/>
                            </a:schemeClr>
                          </a:solidFill>
                          <a:effectLst/>
                        </a:rPr>
                        <a:t>high</a:t>
                      </a:r>
                      <a:endParaRPr lang="en-US"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a:solidFill>
                            <a:schemeClr val="bg2">
                              <a:lumMod val="25000"/>
                            </a:schemeClr>
                          </a:solidFill>
                          <a:effectLst/>
                        </a:rPr>
                        <a:t>no</a:t>
                      </a:r>
                      <a:endParaRPr lang="en-US"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229130">
                <a:tc>
                  <a:txBody>
                    <a:bodyPr/>
                    <a:lstStyle/>
                    <a:p>
                      <a:pPr algn="ctr" fontAlgn="b"/>
                      <a:r>
                        <a:rPr lang="en-US" altLang="zh-CN" sz="1600" b="1" u="none" strike="noStrike">
                          <a:solidFill>
                            <a:schemeClr val="bg2">
                              <a:lumMod val="25000"/>
                            </a:schemeClr>
                          </a:solidFill>
                          <a:effectLst/>
                        </a:rPr>
                        <a:t>&lt;=30</a:t>
                      </a:r>
                      <a:endParaRPr lang="en-US" altLang="zh-CN"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dirty="0">
                          <a:solidFill>
                            <a:schemeClr val="bg2">
                              <a:lumMod val="25000"/>
                            </a:schemeClr>
                          </a:solidFill>
                          <a:effectLst/>
                        </a:rPr>
                        <a:t>high</a:t>
                      </a:r>
                      <a:endParaRPr lang="en-US" sz="1600" b="1" i="0" u="none" strike="noStrike" dirty="0">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a:solidFill>
                            <a:schemeClr val="bg2">
                              <a:lumMod val="25000"/>
                            </a:schemeClr>
                          </a:solidFill>
                          <a:effectLst/>
                        </a:rPr>
                        <a:t>no</a:t>
                      </a:r>
                      <a:endParaRPr lang="en-US"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229130">
                <a:tc>
                  <a:txBody>
                    <a:bodyPr/>
                    <a:lstStyle/>
                    <a:p>
                      <a:pPr algn="ctr" fontAlgn="b"/>
                      <a:r>
                        <a:rPr lang="en-US" altLang="zh-CN" sz="1600" b="1" u="none" strike="noStrike">
                          <a:solidFill>
                            <a:schemeClr val="bg2">
                              <a:lumMod val="25000"/>
                            </a:schemeClr>
                          </a:solidFill>
                          <a:effectLst/>
                        </a:rPr>
                        <a:t>31…40</a:t>
                      </a:r>
                      <a:endParaRPr lang="en-US" altLang="zh-CN"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a:solidFill>
                            <a:schemeClr val="bg2">
                              <a:lumMod val="25000"/>
                            </a:schemeClr>
                          </a:solidFill>
                          <a:effectLst/>
                        </a:rPr>
                        <a:t>high</a:t>
                      </a:r>
                      <a:endParaRPr lang="en-US"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dirty="0">
                          <a:solidFill>
                            <a:schemeClr val="bg2">
                              <a:lumMod val="25000"/>
                            </a:schemeClr>
                          </a:solidFill>
                          <a:effectLst/>
                        </a:rPr>
                        <a:t>yes</a:t>
                      </a:r>
                      <a:endParaRPr lang="en-US" sz="1600" b="1" i="0" u="none" strike="noStrike" dirty="0">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3"/>
                  </a:ext>
                </a:extLst>
              </a:tr>
              <a:tr h="229130">
                <a:tc>
                  <a:txBody>
                    <a:bodyPr/>
                    <a:lstStyle/>
                    <a:p>
                      <a:pPr algn="ctr" fontAlgn="b"/>
                      <a:r>
                        <a:rPr lang="en-US" altLang="zh-CN" sz="1600" b="1" u="none" strike="noStrike">
                          <a:solidFill>
                            <a:schemeClr val="bg2">
                              <a:lumMod val="25000"/>
                            </a:schemeClr>
                          </a:solidFill>
                          <a:effectLst/>
                        </a:rPr>
                        <a:t>&gt;40</a:t>
                      </a:r>
                      <a:endParaRPr lang="en-US" altLang="zh-CN"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a:solidFill>
                            <a:schemeClr val="bg2">
                              <a:lumMod val="25000"/>
                            </a:schemeClr>
                          </a:solidFill>
                          <a:effectLst/>
                        </a:rPr>
                        <a:t>medium</a:t>
                      </a:r>
                      <a:endParaRPr lang="en-US"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a:solidFill>
                            <a:schemeClr val="bg2">
                              <a:lumMod val="25000"/>
                            </a:schemeClr>
                          </a:solidFill>
                          <a:effectLst/>
                        </a:rPr>
                        <a:t>yes</a:t>
                      </a:r>
                      <a:endParaRPr lang="en-US"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4"/>
                  </a:ext>
                </a:extLst>
              </a:tr>
              <a:tr h="229130">
                <a:tc>
                  <a:txBody>
                    <a:bodyPr/>
                    <a:lstStyle/>
                    <a:p>
                      <a:pPr algn="ctr" fontAlgn="b"/>
                      <a:r>
                        <a:rPr lang="en-US" altLang="zh-CN" sz="1600" b="1" u="none" strike="noStrike">
                          <a:solidFill>
                            <a:schemeClr val="bg2">
                              <a:lumMod val="25000"/>
                            </a:schemeClr>
                          </a:solidFill>
                          <a:effectLst/>
                        </a:rPr>
                        <a:t>&gt;40</a:t>
                      </a:r>
                      <a:endParaRPr lang="en-US" altLang="zh-CN"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a:solidFill>
                            <a:schemeClr val="bg2">
                              <a:lumMod val="25000"/>
                            </a:schemeClr>
                          </a:solidFill>
                          <a:effectLst/>
                        </a:rPr>
                        <a:t>low</a:t>
                      </a:r>
                      <a:endParaRPr lang="en-US"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a:solidFill>
                            <a:schemeClr val="bg2">
                              <a:lumMod val="25000"/>
                            </a:schemeClr>
                          </a:solidFill>
                          <a:effectLst/>
                        </a:rPr>
                        <a:t>yes</a:t>
                      </a:r>
                      <a:endParaRPr lang="en-US"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5"/>
                  </a:ext>
                </a:extLst>
              </a:tr>
              <a:tr h="229130">
                <a:tc>
                  <a:txBody>
                    <a:bodyPr/>
                    <a:lstStyle/>
                    <a:p>
                      <a:pPr algn="ctr" fontAlgn="b"/>
                      <a:r>
                        <a:rPr lang="en-US" altLang="zh-CN" sz="1600" b="1" u="none" strike="noStrike">
                          <a:solidFill>
                            <a:schemeClr val="bg2">
                              <a:lumMod val="25000"/>
                            </a:schemeClr>
                          </a:solidFill>
                          <a:effectLst/>
                        </a:rPr>
                        <a:t>&gt;40</a:t>
                      </a:r>
                      <a:endParaRPr lang="en-US" altLang="zh-CN"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a:solidFill>
                            <a:schemeClr val="bg2">
                              <a:lumMod val="25000"/>
                            </a:schemeClr>
                          </a:solidFill>
                          <a:effectLst/>
                        </a:rPr>
                        <a:t>low</a:t>
                      </a:r>
                      <a:endParaRPr lang="en-US"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a:solidFill>
                            <a:schemeClr val="bg2">
                              <a:lumMod val="25000"/>
                            </a:schemeClr>
                          </a:solidFill>
                          <a:effectLst/>
                        </a:rPr>
                        <a:t>no</a:t>
                      </a:r>
                      <a:endParaRPr lang="en-US"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6"/>
                  </a:ext>
                </a:extLst>
              </a:tr>
              <a:tr h="229130">
                <a:tc>
                  <a:txBody>
                    <a:bodyPr/>
                    <a:lstStyle/>
                    <a:p>
                      <a:pPr algn="ctr" fontAlgn="b"/>
                      <a:r>
                        <a:rPr lang="en-US" altLang="zh-CN" sz="1600" b="1" u="none" strike="noStrike">
                          <a:solidFill>
                            <a:schemeClr val="bg2">
                              <a:lumMod val="25000"/>
                            </a:schemeClr>
                          </a:solidFill>
                          <a:effectLst/>
                        </a:rPr>
                        <a:t>31…40</a:t>
                      </a:r>
                      <a:endParaRPr lang="en-US" altLang="zh-CN"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a:solidFill>
                            <a:schemeClr val="bg2">
                              <a:lumMod val="25000"/>
                            </a:schemeClr>
                          </a:solidFill>
                          <a:effectLst/>
                        </a:rPr>
                        <a:t>low</a:t>
                      </a:r>
                      <a:endParaRPr lang="en-US"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dirty="0">
                          <a:solidFill>
                            <a:schemeClr val="bg2">
                              <a:lumMod val="25000"/>
                            </a:schemeClr>
                          </a:solidFill>
                          <a:effectLst/>
                        </a:rPr>
                        <a:t>yes</a:t>
                      </a:r>
                      <a:endParaRPr lang="en-US" sz="1600" b="1" i="0" u="none" strike="noStrike" dirty="0">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7"/>
                  </a:ext>
                </a:extLst>
              </a:tr>
              <a:tr h="229130">
                <a:tc>
                  <a:txBody>
                    <a:bodyPr/>
                    <a:lstStyle/>
                    <a:p>
                      <a:pPr algn="ctr" fontAlgn="b"/>
                      <a:r>
                        <a:rPr lang="en-US" altLang="zh-CN" sz="1600" b="1" u="none" strike="noStrike">
                          <a:solidFill>
                            <a:schemeClr val="bg2">
                              <a:lumMod val="25000"/>
                            </a:schemeClr>
                          </a:solidFill>
                          <a:effectLst/>
                        </a:rPr>
                        <a:t>&lt;=30</a:t>
                      </a:r>
                      <a:endParaRPr lang="en-US" altLang="zh-CN"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a:solidFill>
                            <a:schemeClr val="bg2">
                              <a:lumMod val="25000"/>
                            </a:schemeClr>
                          </a:solidFill>
                          <a:effectLst/>
                        </a:rPr>
                        <a:t>medium</a:t>
                      </a:r>
                      <a:endParaRPr lang="en-US"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a:solidFill>
                            <a:schemeClr val="bg2">
                              <a:lumMod val="25000"/>
                            </a:schemeClr>
                          </a:solidFill>
                          <a:effectLst/>
                        </a:rPr>
                        <a:t>no</a:t>
                      </a:r>
                      <a:endParaRPr lang="en-US"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8"/>
                  </a:ext>
                </a:extLst>
              </a:tr>
              <a:tr h="229130">
                <a:tc>
                  <a:txBody>
                    <a:bodyPr/>
                    <a:lstStyle/>
                    <a:p>
                      <a:pPr algn="ctr" fontAlgn="b"/>
                      <a:r>
                        <a:rPr lang="en-US" altLang="zh-CN" sz="1600" b="1" u="none" strike="noStrike">
                          <a:solidFill>
                            <a:schemeClr val="bg2">
                              <a:lumMod val="25000"/>
                            </a:schemeClr>
                          </a:solidFill>
                          <a:effectLst/>
                        </a:rPr>
                        <a:t>&lt;=30</a:t>
                      </a:r>
                      <a:endParaRPr lang="en-US" altLang="zh-CN"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a:solidFill>
                            <a:schemeClr val="bg2">
                              <a:lumMod val="25000"/>
                            </a:schemeClr>
                          </a:solidFill>
                          <a:effectLst/>
                        </a:rPr>
                        <a:t>low</a:t>
                      </a:r>
                      <a:endParaRPr lang="en-US"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dirty="0">
                          <a:solidFill>
                            <a:schemeClr val="bg2">
                              <a:lumMod val="25000"/>
                            </a:schemeClr>
                          </a:solidFill>
                          <a:effectLst/>
                        </a:rPr>
                        <a:t>yes</a:t>
                      </a:r>
                      <a:endParaRPr lang="en-US" sz="1600" b="1" i="0" u="none" strike="noStrike" dirty="0">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9"/>
                  </a:ext>
                </a:extLst>
              </a:tr>
              <a:tr h="229130">
                <a:tc>
                  <a:txBody>
                    <a:bodyPr/>
                    <a:lstStyle/>
                    <a:p>
                      <a:pPr algn="ctr" fontAlgn="b"/>
                      <a:r>
                        <a:rPr lang="en-US" altLang="zh-CN" sz="1600" b="1" u="none" strike="noStrike">
                          <a:solidFill>
                            <a:schemeClr val="bg2">
                              <a:lumMod val="25000"/>
                            </a:schemeClr>
                          </a:solidFill>
                          <a:effectLst/>
                        </a:rPr>
                        <a:t>&gt;40</a:t>
                      </a:r>
                      <a:endParaRPr lang="en-US" altLang="zh-CN"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a:solidFill>
                            <a:schemeClr val="bg2">
                              <a:lumMod val="25000"/>
                            </a:schemeClr>
                          </a:solidFill>
                          <a:effectLst/>
                        </a:rPr>
                        <a:t>medium</a:t>
                      </a:r>
                      <a:endParaRPr lang="en-US"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a:solidFill>
                            <a:schemeClr val="bg2">
                              <a:lumMod val="25000"/>
                            </a:schemeClr>
                          </a:solidFill>
                          <a:effectLst/>
                        </a:rPr>
                        <a:t>yes</a:t>
                      </a:r>
                      <a:endParaRPr lang="en-US"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0"/>
                  </a:ext>
                </a:extLst>
              </a:tr>
              <a:tr h="229130">
                <a:tc>
                  <a:txBody>
                    <a:bodyPr/>
                    <a:lstStyle/>
                    <a:p>
                      <a:pPr algn="ctr" fontAlgn="b"/>
                      <a:r>
                        <a:rPr lang="en-US" altLang="zh-CN" sz="1600" b="1" u="none" strike="noStrike">
                          <a:solidFill>
                            <a:schemeClr val="bg2">
                              <a:lumMod val="25000"/>
                            </a:schemeClr>
                          </a:solidFill>
                          <a:effectLst/>
                        </a:rPr>
                        <a:t>&lt;=30</a:t>
                      </a:r>
                      <a:endParaRPr lang="en-US" altLang="zh-CN"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a:solidFill>
                            <a:schemeClr val="bg2">
                              <a:lumMod val="25000"/>
                            </a:schemeClr>
                          </a:solidFill>
                          <a:effectLst/>
                        </a:rPr>
                        <a:t>medium</a:t>
                      </a:r>
                      <a:endParaRPr lang="en-US"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dirty="0">
                          <a:solidFill>
                            <a:schemeClr val="bg2">
                              <a:lumMod val="25000"/>
                            </a:schemeClr>
                          </a:solidFill>
                          <a:effectLst/>
                        </a:rPr>
                        <a:t>yes</a:t>
                      </a:r>
                      <a:endParaRPr lang="en-US" sz="1600" b="1" i="0" u="none" strike="noStrike" dirty="0">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1"/>
                  </a:ext>
                </a:extLst>
              </a:tr>
              <a:tr h="229130">
                <a:tc>
                  <a:txBody>
                    <a:bodyPr/>
                    <a:lstStyle/>
                    <a:p>
                      <a:pPr algn="ctr" fontAlgn="b"/>
                      <a:r>
                        <a:rPr lang="en-US" altLang="zh-CN" sz="1600" b="1" u="none" strike="noStrike">
                          <a:solidFill>
                            <a:schemeClr val="bg2">
                              <a:lumMod val="25000"/>
                            </a:schemeClr>
                          </a:solidFill>
                          <a:effectLst/>
                        </a:rPr>
                        <a:t>31…40</a:t>
                      </a:r>
                      <a:endParaRPr lang="en-US" altLang="zh-CN"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a:solidFill>
                            <a:schemeClr val="bg2">
                              <a:lumMod val="25000"/>
                            </a:schemeClr>
                          </a:solidFill>
                          <a:effectLst/>
                        </a:rPr>
                        <a:t>medium</a:t>
                      </a:r>
                      <a:endParaRPr lang="en-US"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a:solidFill>
                            <a:schemeClr val="bg2">
                              <a:lumMod val="25000"/>
                            </a:schemeClr>
                          </a:solidFill>
                          <a:effectLst/>
                        </a:rPr>
                        <a:t>yes</a:t>
                      </a:r>
                      <a:endParaRPr lang="en-US"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2"/>
                  </a:ext>
                </a:extLst>
              </a:tr>
              <a:tr h="229130">
                <a:tc>
                  <a:txBody>
                    <a:bodyPr/>
                    <a:lstStyle/>
                    <a:p>
                      <a:pPr algn="ctr" fontAlgn="b"/>
                      <a:r>
                        <a:rPr lang="en-US" altLang="zh-CN" sz="1600" b="1" u="none" strike="noStrike">
                          <a:solidFill>
                            <a:schemeClr val="bg2">
                              <a:lumMod val="25000"/>
                            </a:schemeClr>
                          </a:solidFill>
                          <a:effectLst/>
                        </a:rPr>
                        <a:t>31…40</a:t>
                      </a:r>
                      <a:endParaRPr lang="en-US" altLang="zh-CN"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a:solidFill>
                            <a:schemeClr val="bg2">
                              <a:lumMod val="25000"/>
                            </a:schemeClr>
                          </a:solidFill>
                          <a:effectLst/>
                        </a:rPr>
                        <a:t>high</a:t>
                      </a:r>
                      <a:endParaRPr lang="en-US"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a:solidFill>
                            <a:schemeClr val="bg2">
                              <a:lumMod val="25000"/>
                            </a:schemeClr>
                          </a:solidFill>
                          <a:effectLst/>
                        </a:rPr>
                        <a:t>yes</a:t>
                      </a:r>
                      <a:endParaRPr lang="en-US"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3"/>
                  </a:ext>
                </a:extLst>
              </a:tr>
              <a:tr h="236521">
                <a:tc>
                  <a:txBody>
                    <a:bodyPr/>
                    <a:lstStyle/>
                    <a:p>
                      <a:pPr algn="ctr" fontAlgn="b"/>
                      <a:r>
                        <a:rPr lang="en-US" altLang="zh-CN" sz="1600" b="1" u="none" strike="noStrike">
                          <a:solidFill>
                            <a:schemeClr val="bg2">
                              <a:lumMod val="25000"/>
                            </a:schemeClr>
                          </a:solidFill>
                          <a:effectLst/>
                        </a:rPr>
                        <a:t>&gt;40</a:t>
                      </a:r>
                      <a:endParaRPr lang="en-US" altLang="zh-CN" sz="16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dirty="0">
                          <a:solidFill>
                            <a:schemeClr val="bg2">
                              <a:lumMod val="25000"/>
                            </a:schemeClr>
                          </a:solidFill>
                          <a:effectLst/>
                        </a:rPr>
                        <a:t>medium</a:t>
                      </a:r>
                      <a:endParaRPr lang="en-US" sz="1600" b="1" i="0" u="none" strike="noStrike" dirty="0">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600" b="1" u="none" strike="noStrike" dirty="0">
                          <a:solidFill>
                            <a:schemeClr val="bg2">
                              <a:lumMod val="25000"/>
                            </a:schemeClr>
                          </a:solidFill>
                          <a:effectLst/>
                        </a:rPr>
                        <a:t>no</a:t>
                      </a:r>
                      <a:endParaRPr lang="en-US" sz="1600" b="1" i="0" u="none" strike="noStrike" dirty="0">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4"/>
                  </a:ext>
                </a:extLst>
              </a:tr>
            </a:tbl>
          </a:graphicData>
        </a:graphic>
      </p:graphicFrame>
      <p:graphicFrame>
        <p:nvGraphicFramePr>
          <p:cNvPr id="6" name="表格 5"/>
          <p:cNvGraphicFramePr>
            <a:graphicFrameLocks noGrp="1"/>
          </p:cNvGraphicFramePr>
          <p:nvPr/>
        </p:nvGraphicFramePr>
        <p:xfrm>
          <a:off x="76317" y="1524050"/>
          <a:ext cx="2958099" cy="4952954"/>
        </p:xfrm>
        <a:graphic>
          <a:graphicData uri="http://schemas.openxmlformats.org/drawingml/2006/table">
            <a:tbl>
              <a:tblPr>
                <a:tableStyleId>{5C22544A-7EE6-4342-B048-85BDC9FD1C3A}</a:tableStyleId>
              </a:tblPr>
              <a:tblGrid>
                <a:gridCol w="759871">
                  <a:extLst>
                    <a:ext uri="{9D8B030D-6E8A-4147-A177-3AD203B41FA5}">
                      <a16:colId xmlns:a16="http://schemas.microsoft.com/office/drawing/2014/main" val="20000"/>
                    </a:ext>
                  </a:extLst>
                </a:gridCol>
                <a:gridCol w="1217338">
                  <a:extLst>
                    <a:ext uri="{9D8B030D-6E8A-4147-A177-3AD203B41FA5}">
                      <a16:colId xmlns:a16="http://schemas.microsoft.com/office/drawing/2014/main" val="20001"/>
                    </a:ext>
                  </a:extLst>
                </a:gridCol>
                <a:gridCol w="980890">
                  <a:extLst>
                    <a:ext uri="{9D8B030D-6E8A-4147-A177-3AD203B41FA5}">
                      <a16:colId xmlns:a16="http://schemas.microsoft.com/office/drawing/2014/main" val="20002"/>
                    </a:ext>
                  </a:extLst>
                </a:gridCol>
              </a:tblGrid>
              <a:tr h="859858">
                <a:tc>
                  <a:txBody>
                    <a:bodyPr/>
                    <a:lstStyle/>
                    <a:p>
                      <a:pPr algn="ctr" fontAlgn="b"/>
                      <a:r>
                        <a:rPr lang="en-US" sz="1800" b="1" u="none" strike="noStrike" dirty="0">
                          <a:solidFill>
                            <a:schemeClr val="bg2">
                              <a:lumMod val="25000"/>
                            </a:schemeClr>
                          </a:solidFill>
                          <a:effectLst/>
                        </a:rPr>
                        <a:t>student</a:t>
                      </a:r>
                      <a:endParaRPr lang="en-US" sz="1800" b="1" i="0" u="none" strike="noStrike" dirty="0">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dirty="0" err="1">
                          <a:solidFill>
                            <a:schemeClr val="bg2">
                              <a:lumMod val="25000"/>
                            </a:schemeClr>
                          </a:solidFill>
                          <a:effectLst/>
                        </a:rPr>
                        <a:t>credit_rating</a:t>
                      </a:r>
                      <a:endParaRPr lang="en-US" sz="1800" b="1" i="0" u="none" strike="noStrike" dirty="0">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dirty="0" err="1">
                          <a:solidFill>
                            <a:schemeClr val="bg2">
                              <a:lumMod val="25000"/>
                            </a:schemeClr>
                          </a:solidFill>
                          <a:effectLst/>
                        </a:rPr>
                        <a:t>buys_computer</a:t>
                      </a:r>
                      <a:endParaRPr lang="en-US" sz="1800" b="1" i="0" u="none" strike="noStrike" dirty="0">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0"/>
                  </a:ext>
                </a:extLst>
              </a:tr>
              <a:tr h="292364">
                <a:tc>
                  <a:txBody>
                    <a:bodyPr/>
                    <a:lstStyle/>
                    <a:p>
                      <a:pPr algn="ctr" fontAlgn="b"/>
                      <a:r>
                        <a:rPr lang="en-US" sz="1800" b="1" u="none" strike="noStrike">
                          <a:solidFill>
                            <a:schemeClr val="bg2">
                              <a:lumMod val="25000"/>
                            </a:schemeClr>
                          </a:solidFill>
                          <a:effectLst/>
                        </a:rPr>
                        <a:t>no</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a:solidFill>
                            <a:schemeClr val="bg2">
                              <a:lumMod val="25000"/>
                            </a:schemeClr>
                          </a:solidFill>
                          <a:effectLst/>
                        </a:rPr>
                        <a:t>fair</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dirty="0">
                          <a:solidFill>
                            <a:schemeClr val="bg2">
                              <a:lumMod val="25000"/>
                            </a:schemeClr>
                          </a:solidFill>
                          <a:effectLst/>
                        </a:rPr>
                        <a:t>no</a:t>
                      </a:r>
                      <a:endParaRPr lang="en-US" sz="1800" b="1" i="0" u="none" strike="noStrike" dirty="0">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292364">
                <a:tc>
                  <a:txBody>
                    <a:bodyPr/>
                    <a:lstStyle/>
                    <a:p>
                      <a:pPr algn="ctr" fontAlgn="b"/>
                      <a:r>
                        <a:rPr lang="en-US" sz="1800" b="1" u="none" strike="noStrike">
                          <a:solidFill>
                            <a:schemeClr val="bg2">
                              <a:lumMod val="25000"/>
                            </a:schemeClr>
                          </a:solidFill>
                          <a:effectLst/>
                        </a:rPr>
                        <a:t>no</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dirty="0">
                          <a:solidFill>
                            <a:schemeClr val="bg2">
                              <a:lumMod val="25000"/>
                            </a:schemeClr>
                          </a:solidFill>
                          <a:effectLst/>
                        </a:rPr>
                        <a:t>excellent</a:t>
                      </a:r>
                      <a:endParaRPr lang="en-US" sz="1800" b="1" i="0" u="none" strike="noStrike" dirty="0">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a:solidFill>
                            <a:schemeClr val="bg2">
                              <a:lumMod val="25000"/>
                            </a:schemeClr>
                          </a:solidFill>
                          <a:effectLst/>
                        </a:rPr>
                        <a:t>no</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292364">
                <a:tc>
                  <a:txBody>
                    <a:bodyPr/>
                    <a:lstStyle/>
                    <a:p>
                      <a:pPr algn="ctr" fontAlgn="b"/>
                      <a:r>
                        <a:rPr lang="en-US" sz="1800" b="1" u="none" strike="noStrike">
                          <a:solidFill>
                            <a:schemeClr val="bg2">
                              <a:lumMod val="25000"/>
                            </a:schemeClr>
                          </a:solidFill>
                          <a:effectLst/>
                        </a:rPr>
                        <a:t>no</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a:solidFill>
                            <a:schemeClr val="bg2">
                              <a:lumMod val="25000"/>
                            </a:schemeClr>
                          </a:solidFill>
                          <a:effectLst/>
                        </a:rPr>
                        <a:t>fair</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dirty="0">
                          <a:solidFill>
                            <a:schemeClr val="bg2">
                              <a:lumMod val="25000"/>
                            </a:schemeClr>
                          </a:solidFill>
                          <a:effectLst/>
                        </a:rPr>
                        <a:t>yes</a:t>
                      </a:r>
                      <a:endParaRPr lang="en-US" sz="1800" b="1" i="0" u="none" strike="noStrike" dirty="0">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3"/>
                  </a:ext>
                </a:extLst>
              </a:tr>
              <a:tr h="292364">
                <a:tc>
                  <a:txBody>
                    <a:bodyPr/>
                    <a:lstStyle/>
                    <a:p>
                      <a:pPr algn="ctr" fontAlgn="b"/>
                      <a:r>
                        <a:rPr lang="en-US" sz="1800" b="1" u="none" strike="noStrike">
                          <a:solidFill>
                            <a:schemeClr val="bg2">
                              <a:lumMod val="25000"/>
                            </a:schemeClr>
                          </a:solidFill>
                          <a:effectLst/>
                        </a:rPr>
                        <a:t>no</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dirty="0">
                          <a:solidFill>
                            <a:schemeClr val="bg2">
                              <a:lumMod val="25000"/>
                            </a:schemeClr>
                          </a:solidFill>
                          <a:effectLst/>
                        </a:rPr>
                        <a:t>fair</a:t>
                      </a:r>
                      <a:endParaRPr lang="en-US" sz="1800" b="1" i="0" u="none" strike="noStrike" dirty="0">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a:solidFill>
                            <a:schemeClr val="bg2">
                              <a:lumMod val="25000"/>
                            </a:schemeClr>
                          </a:solidFill>
                          <a:effectLst/>
                        </a:rPr>
                        <a:t>yes</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4"/>
                  </a:ext>
                </a:extLst>
              </a:tr>
              <a:tr h="292364">
                <a:tc>
                  <a:txBody>
                    <a:bodyPr/>
                    <a:lstStyle/>
                    <a:p>
                      <a:pPr algn="ctr" fontAlgn="b"/>
                      <a:r>
                        <a:rPr lang="en-US" sz="1800" b="1" u="none" strike="noStrike">
                          <a:solidFill>
                            <a:schemeClr val="bg2">
                              <a:lumMod val="25000"/>
                            </a:schemeClr>
                          </a:solidFill>
                          <a:effectLst/>
                        </a:rPr>
                        <a:t>yes</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a:solidFill>
                            <a:schemeClr val="bg2">
                              <a:lumMod val="25000"/>
                            </a:schemeClr>
                          </a:solidFill>
                          <a:effectLst/>
                        </a:rPr>
                        <a:t>fair</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a:solidFill>
                            <a:schemeClr val="bg2">
                              <a:lumMod val="25000"/>
                            </a:schemeClr>
                          </a:solidFill>
                          <a:effectLst/>
                        </a:rPr>
                        <a:t>yes</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5"/>
                  </a:ext>
                </a:extLst>
              </a:tr>
              <a:tr h="292364">
                <a:tc>
                  <a:txBody>
                    <a:bodyPr/>
                    <a:lstStyle/>
                    <a:p>
                      <a:pPr algn="ctr" fontAlgn="b"/>
                      <a:r>
                        <a:rPr lang="en-US" sz="1800" b="1" u="none" strike="noStrike">
                          <a:solidFill>
                            <a:schemeClr val="bg2">
                              <a:lumMod val="25000"/>
                            </a:schemeClr>
                          </a:solidFill>
                          <a:effectLst/>
                        </a:rPr>
                        <a:t>yes</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a:solidFill>
                            <a:schemeClr val="bg2">
                              <a:lumMod val="25000"/>
                            </a:schemeClr>
                          </a:solidFill>
                          <a:effectLst/>
                        </a:rPr>
                        <a:t>excellent</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a:solidFill>
                            <a:schemeClr val="bg2">
                              <a:lumMod val="25000"/>
                            </a:schemeClr>
                          </a:solidFill>
                          <a:effectLst/>
                        </a:rPr>
                        <a:t>no</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6"/>
                  </a:ext>
                </a:extLst>
              </a:tr>
              <a:tr h="292364">
                <a:tc>
                  <a:txBody>
                    <a:bodyPr/>
                    <a:lstStyle/>
                    <a:p>
                      <a:pPr algn="ctr" fontAlgn="b"/>
                      <a:r>
                        <a:rPr lang="en-US" sz="1800" b="1" u="none" strike="noStrike">
                          <a:solidFill>
                            <a:schemeClr val="bg2">
                              <a:lumMod val="25000"/>
                            </a:schemeClr>
                          </a:solidFill>
                          <a:effectLst/>
                        </a:rPr>
                        <a:t>yes</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a:solidFill>
                            <a:schemeClr val="bg2">
                              <a:lumMod val="25000"/>
                            </a:schemeClr>
                          </a:solidFill>
                          <a:effectLst/>
                        </a:rPr>
                        <a:t>excellent</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a:solidFill>
                            <a:schemeClr val="bg2">
                              <a:lumMod val="25000"/>
                            </a:schemeClr>
                          </a:solidFill>
                          <a:effectLst/>
                        </a:rPr>
                        <a:t>yes</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7"/>
                  </a:ext>
                </a:extLst>
              </a:tr>
              <a:tr h="292364">
                <a:tc>
                  <a:txBody>
                    <a:bodyPr/>
                    <a:lstStyle/>
                    <a:p>
                      <a:pPr algn="ctr" fontAlgn="b"/>
                      <a:r>
                        <a:rPr lang="en-US" sz="1800" b="1" u="none" strike="noStrike">
                          <a:solidFill>
                            <a:schemeClr val="bg2">
                              <a:lumMod val="25000"/>
                            </a:schemeClr>
                          </a:solidFill>
                          <a:effectLst/>
                        </a:rPr>
                        <a:t>no</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a:solidFill>
                            <a:schemeClr val="bg2">
                              <a:lumMod val="25000"/>
                            </a:schemeClr>
                          </a:solidFill>
                          <a:effectLst/>
                        </a:rPr>
                        <a:t>fair</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a:solidFill>
                            <a:schemeClr val="bg2">
                              <a:lumMod val="25000"/>
                            </a:schemeClr>
                          </a:solidFill>
                          <a:effectLst/>
                        </a:rPr>
                        <a:t>no</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8"/>
                  </a:ext>
                </a:extLst>
              </a:tr>
              <a:tr h="292364">
                <a:tc>
                  <a:txBody>
                    <a:bodyPr/>
                    <a:lstStyle/>
                    <a:p>
                      <a:pPr algn="ctr" fontAlgn="b"/>
                      <a:r>
                        <a:rPr lang="en-US" sz="1800" b="1" u="none" strike="noStrike">
                          <a:solidFill>
                            <a:schemeClr val="bg2">
                              <a:lumMod val="25000"/>
                            </a:schemeClr>
                          </a:solidFill>
                          <a:effectLst/>
                        </a:rPr>
                        <a:t>yes</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a:solidFill>
                            <a:schemeClr val="bg2">
                              <a:lumMod val="25000"/>
                            </a:schemeClr>
                          </a:solidFill>
                          <a:effectLst/>
                        </a:rPr>
                        <a:t>fair</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a:solidFill>
                            <a:schemeClr val="bg2">
                              <a:lumMod val="25000"/>
                            </a:schemeClr>
                          </a:solidFill>
                          <a:effectLst/>
                        </a:rPr>
                        <a:t>yes</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9"/>
                  </a:ext>
                </a:extLst>
              </a:tr>
              <a:tr h="292364">
                <a:tc>
                  <a:txBody>
                    <a:bodyPr/>
                    <a:lstStyle/>
                    <a:p>
                      <a:pPr algn="ctr" fontAlgn="b"/>
                      <a:r>
                        <a:rPr lang="en-US" sz="1800" b="1" u="none" strike="noStrike">
                          <a:solidFill>
                            <a:schemeClr val="bg2">
                              <a:lumMod val="25000"/>
                            </a:schemeClr>
                          </a:solidFill>
                          <a:effectLst/>
                        </a:rPr>
                        <a:t>yes</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dirty="0">
                          <a:solidFill>
                            <a:schemeClr val="bg2">
                              <a:lumMod val="25000"/>
                            </a:schemeClr>
                          </a:solidFill>
                          <a:effectLst/>
                        </a:rPr>
                        <a:t>fair</a:t>
                      </a:r>
                      <a:endParaRPr lang="en-US" sz="1800" b="1" i="0" u="none" strike="noStrike" dirty="0">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a:solidFill>
                            <a:schemeClr val="bg2">
                              <a:lumMod val="25000"/>
                            </a:schemeClr>
                          </a:solidFill>
                          <a:effectLst/>
                        </a:rPr>
                        <a:t>yes</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0"/>
                  </a:ext>
                </a:extLst>
              </a:tr>
              <a:tr h="292364">
                <a:tc>
                  <a:txBody>
                    <a:bodyPr/>
                    <a:lstStyle/>
                    <a:p>
                      <a:pPr algn="ctr" fontAlgn="b"/>
                      <a:r>
                        <a:rPr lang="en-US" sz="1800" b="1" u="none" strike="noStrike">
                          <a:solidFill>
                            <a:schemeClr val="bg2">
                              <a:lumMod val="25000"/>
                            </a:schemeClr>
                          </a:solidFill>
                          <a:effectLst/>
                        </a:rPr>
                        <a:t>yes</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a:solidFill>
                            <a:schemeClr val="bg2">
                              <a:lumMod val="25000"/>
                            </a:schemeClr>
                          </a:solidFill>
                          <a:effectLst/>
                        </a:rPr>
                        <a:t>excellent</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a:solidFill>
                            <a:schemeClr val="bg2">
                              <a:lumMod val="25000"/>
                            </a:schemeClr>
                          </a:solidFill>
                          <a:effectLst/>
                        </a:rPr>
                        <a:t>yes</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1"/>
                  </a:ext>
                </a:extLst>
              </a:tr>
              <a:tr h="292364">
                <a:tc>
                  <a:txBody>
                    <a:bodyPr/>
                    <a:lstStyle/>
                    <a:p>
                      <a:pPr algn="ctr" fontAlgn="b"/>
                      <a:r>
                        <a:rPr lang="en-US" sz="1800" b="1" u="none" strike="noStrike">
                          <a:solidFill>
                            <a:schemeClr val="bg2">
                              <a:lumMod val="25000"/>
                            </a:schemeClr>
                          </a:solidFill>
                          <a:effectLst/>
                        </a:rPr>
                        <a:t>no</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a:solidFill>
                            <a:schemeClr val="bg2">
                              <a:lumMod val="25000"/>
                            </a:schemeClr>
                          </a:solidFill>
                          <a:effectLst/>
                        </a:rPr>
                        <a:t>excellent</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a:solidFill>
                            <a:schemeClr val="bg2">
                              <a:lumMod val="25000"/>
                            </a:schemeClr>
                          </a:solidFill>
                          <a:effectLst/>
                        </a:rPr>
                        <a:t>yes</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2"/>
                  </a:ext>
                </a:extLst>
              </a:tr>
              <a:tr h="292364">
                <a:tc>
                  <a:txBody>
                    <a:bodyPr/>
                    <a:lstStyle/>
                    <a:p>
                      <a:pPr algn="ctr" fontAlgn="b"/>
                      <a:r>
                        <a:rPr lang="en-US" sz="1800" b="1" u="none" strike="noStrike">
                          <a:solidFill>
                            <a:schemeClr val="bg2">
                              <a:lumMod val="25000"/>
                            </a:schemeClr>
                          </a:solidFill>
                          <a:effectLst/>
                        </a:rPr>
                        <a:t>yes</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a:solidFill>
                            <a:schemeClr val="bg2">
                              <a:lumMod val="25000"/>
                            </a:schemeClr>
                          </a:solidFill>
                          <a:effectLst/>
                        </a:rPr>
                        <a:t>fair</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a:solidFill>
                            <a:schemeClr val="bg2">
                              <a:lumMod val="25000"/>
                            </a:schemeClr>
                          </a:solidFill>
                          <a:effectLst/>
                        </a:rPr>
                        <a:t>yes</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3"/>
                  </a:ext>
                </a:extLst>
              </a:tr>
              <a:tr h="292364">
                <a:tc>
                  <a:txBody>
                    <a:bodyPr/>
                    <a:lstStyle/>
                    <a:p>
                      <a:pPr algn="ctr" fontAlgn="b"/>
                      <a:r>
                        <a:rPr lang="en-US" sz="1800" b="1" u="none" strike="noStrike" dirty="0">
                          <a:solidFill>
                            <a:schemeClr val="bg2">
                              <a:lumMod val="25000"/>
                            </a:schemeClr>
                          </a:solidFill>
                          <a:effectLst/>
                        </a:rPr>
                        <a:t>no</a:t>
                      </a:r>
                      <a:endParaRPr lang="en-US" sz="1800" b="1" i="0" u="none" strike="noStrike" dirty="0">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a:solidFill>
                            <a:schemeClr val="bg2">
                              <a:lumMod val="25000"/>
                            </a:schemeClr>
                          </a:solidFill>
                          <a:effectLst/>
                        </a:rPr>
                        <a:t>excellent</a:t>
                      </a:r>
                      <a:endParaRPr lang="en-US" sz="1800" b="1" i="0" u="none" strike="noStrike">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800" b="1" u="none" strike="noStrike" dirty="0">
                          <a:solidFill>
                            <a:schemeClr val="bg2">
                              <a:lumMod val="25000"/>
                            </a:schemeClr>
                          </a:solidFill>
                          <a:effectLst/>
                        </a:rPr>
                        <a:t>no</a:t>
                      </a:r>
                      <a:endParaRPr lang="en-US" sz="1800" b="1" i="0" u="none" strike="noStrike" dirty="0">
                        <a:solidFill>
                          <a:schemeClr val="bg2">
                            <a:lumMod val="25000"/>
                          </a:schemeClr>
                        </a:solidFill>
                        <a:effectLst/>
                        <a:latin typeface="Arial" panose="020B0604020202020204" pitchFamily="34" charset="0"/>
                      </a:endParaRPr>
                    </a:p>
                  </a:txBody>
                  <a:tcPr marL="8330" marR="8330" marT="8330" marB="0" anchor="ctr">
                    <a:lnL w="12700" cap="flat" cmpd="sng" algn="ctr">
                      <a:solidFill>
                        <a:srgbClr val="333399"/>
                      </a:solidFill>
                      <a:prstDash val="solid"/>
                      <a:round/>
                      <a:headEnd type="none" w="med" len="med"/>
                      <a:tailEnd type="none" w="med" len="med"/>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333399"/>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4"/>
                  </a:ext>
                </a:extLst>
              </a:tr>
            </a:tbl>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朴素贝叶斯分类</a:t>
            </a:r>
            <a:endParaRPr lang="zh-CN" altLang="en-US" dirty="0"/>
          </a:p>
        </p:txBody>
      </p:sp>
      <p:sp>
        <p:nvSpPr>
          <p:cNvPr id="3" name="灯片编号占位符 2"/>
          <p:cNvSpPr>
            <a:spLocks noGrp="1"/>
          </p:cNvSpPr>
          <p:nvPr>
            <p:ph type="sldNum" sz="quarter" idx="10"/>
          </p:nvPr>
        </p:nvSpPr>
        <p:spPr/>
        <p:txBody>
          <a:bodyPr/>
          <a:lstStyle/>
          <a:p>
            <a:pPr>
              <a:defRPr/>
            </a:pPr>
            <a:fld id="{14E772B9-0E4C-4CF5-9376-534F2EECC95B}" type="slidenum">
              <a:rPr lang="ja-JP" altLang="en-US" smtClean="0"/>
              <a:t>21</a:t>
            </a:fld>
            <a:endParaRPr lang="ja-JP" altLang="en-US"/>
          </a:p>
        </p:txBody>
      </p:sp>
      <p:pic>
        <p:nvPicPr>
          <p:cNvPr id="4" name="图片 3"/>
          <p:cNvPicPr>
            <a:picLocks noChangeAspect="1"/>
          </p:cNvPicPr>
          <p:nvPr/>
        </p:nvPicPr>
        <p:blipFill>
          <a:blip r:embed="rId2"/>
          <a:stretch>
            <a:fillRect/>
          </a:stretch>
        </p:blipFill>
        <p:spPr>
          <a:xfrm>
            <a:off x="0" y="1219258"/>
            <a:ext cx="8963805" cy="4495982"/>
          </a:xfrm>
          <a:prstGeom prst="rect">
            <a:avLst/>
          </a:prstGeom>
        </p:spPr>
      </p:pic>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决策树算法</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22</a:t>
            </a:fld>
            <a:endParaRPr lang="ja-JP" altLang="en-US"/>
          </a:p>
        </p:txBody>
      </p:sp>
      <p:pic>
        <p:nvPicPr>
          <p:cNvPr id="5" name="图片 4"/>
          <p:cNvPicPr>
            <a:picLocks noChangeAspect="1"/>
          </p:cNvPicPr>
          <p:nvPr/>
        </p:nvPicPr>
        <p:blipFill rotWithShape="1">
          <a:blip r:embed="rId2"/>
          <a:srcRect t="18048" b="7272"/>
          <a:stretch>
            <a:fillRect/>
          </a:stretch>
        </p:blipFill>
        <p:spPr>
          <a:xfrm>
            <a:off x="250825" y="908050"/>
            <a:ext cx="4711942" cy="2233714"/>
          </a:xfrm>
          <a:prstGeom prst="rect">
            <a:avLst/>
          </a:prstGeom>
        </p:spPr>
      </p:pic>
      <p:pic>
        <p:nvPicPr>
          <p:cNvPr id="6" name="图片 5"/>
          <p:cNvPicPr>
            <a:picLocks noChangeAspect="1"/>
          </p:cNvPicPr>
          <p:nvPr/>
        </p:nvPicPr>
        <p:blipFill rotWithShape="1">
          <a:blip r:embed="rId3"/>
          <a:srcRect t="17777"/>
          <a:stretch>
            <a:fillRect/>
          </a:stretch>
        </p:blipFill>
        <p:spPr>
          <a:xfrm>
            <a:off x="3127300" y="3153597"/>
            <a:ext cx="5770203" cy="3155128"/>
          </a:xfrm>
          <a:prstGeom prst="rect">
            <a:avLst/>
          </a:prstGeom>
        </p:spPr>
      </p:pic>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决策树算法</a:t>
            </a:r>
          </a:p>
        </p:txBody>
      </p:sp>
      <p:sp>
        <p:nvSpPr>
          <p:cNvPr id="3" name="内容占位符 2"/>
          <p:cNvSpPr>
            <a:spLocks noGrp="1"/>
          </p:cNvSpPr>
          <p:nvPr>
            <p:ph idx="1"/>
          </p:nvPr>
        </p:nvSpPr>
        <p:spPr>
          <a:xfrm>
            <a:off x="250825" y="1219258"/>
            <a:ext cx="8642350" cy="5089467"/>
          </a:xfrm>
        </p:spPr>
        <p:txBody>
          <a:bodyPr/>
          <a:lstStyle/>
          <a:p>
            <a:r>
              <a:rPr lang="en-US" altLang="zh-CN" b="1" dirty="0"/>
              <a:t>ID3</a:t>
            </a:r>
            <a:r>
              <a:rPr lang="zh-CN" altLang="en-US" b="1" dirty="0"/>
              <a:t>算法</a:t>
            </a:r>
            <a:r>
              <a:rPr lang="zh-CN" altLang="en-US" dirty="0"/>
              <a:t>，昆兰（</a:t>
            </a:r>
            <a:r>
              <a:rPr lang="en-US" altLang="zh-CN" dirty="0"/>
              <a:t>Quinlan, 1986</a:t>
            </a:r>
            <a:r>
              <a:rPr lang="zh-CN" altLang="en-US" dirty="0"/>
              <a:t>）</a:t>
            </a:r>
            <a:endParaRPr lang="en-US" altLang="zh-CN" dirty="0"/>
          </a:p>
          <a:p>
            <a:r>
              <a:rPr lang="zh-CN" altLang="en-US" dirty="0"/>
              <a:t>算法思想</a:t>
            </a:r>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23</a:t>
            </a:fld>
            <a:endParaRPr lang="ja-JP" altLang="en-US" dirty="0"/>
          </a:p>
        </p:txBody>
      </p:sp>
      <p:pic>
        <p:nvPicPr>
          <p:cNvPr id="5" name="图片 4"/>
          <p:cNvPicPr>
            <a:picLocks noChangeAspect="1"/>
          </p:cNvPicPr>
          <p:nvPr/>
        </p:nvPicPr>
        <p:blipFill rotWithShape="1">
          <a:blip r:embed="rId2"/>
          <a:srcRect t="44110" b="-1"/>
          <a:stretch>
            <a:fillRect/>
          </a:stretch>
        </p:blipFill>
        <p:spPr>
          <a:xfrm>
            <a:off x="381110" y="2819416"/>
            <a:ext cx="7254928" cy="2191768"/>
          </a:xfrm>
          <a:prstGeom prst="rect">
            <a:avLst/>
          </a:prstGeom>
        </p:spPr>
      </p:pic>
      <p:pic>
        <p:nvPicPr>
          <p:cNvPr id="6" name="图片 5"/>
          <p:cNvPicPr>
            <a:picLocks noChangeAspect="1"/>
          </p:cNvPicPr>
          <p:nvPr/>
        </p:nvPicPr>
        <p:blipFill rotWithShape="1">
          <a:blip r:embed="rId3"/>
          <a:srcRect t="13891" b="57227"/>
          <a:stretch>
            <a:fillRect/>
          </a:stretch>
        </p:blipFill>
        <p:spPr>
          <a:xfrm>
            <a:off x="250825" y="5201782"/>
            <a:ext cx="7849422" cy="1304840"/>
          </a:xfrm>
          <a:prstGeom prst="rect">
            <a:avLst/>
          </a:prstGeom>
        </p:spPr>
      </p:pic>
      <p:pic>
        <p:nvPicPr>
          <p:cNvPr id="7" name="图片 6"/>
          <p:cNvPicPr>
            <a:picLocks noChangeAspect="1"/>
          </p:cNvPicPr>
          <p:nvPr/>
        </p:nvPicPr>
        <p:blipFill rotWithShape="1">
          <a:blip r:embed="rId2"/>
          <a:srcRect l="61636" r="9022" b="57379"/>
          <a:stretch>
            <a:fillRect/>
          </a:stretch>
        </p:blipFill>
        <p:spPr>
          <a:xfrm>
            <a:off x="6123995" y="933450"/>
            <a:ext cx="2791405" cy="2191768"/>
          </a:xfrm>
          <a:prstGeom prst="ellipse">
            <a:avLst/>
          </a:prstGeom>
          <a:ln>
            <a:noFill/>
          </a:ln>
          <a:effectLst>
            <a:softEdge rad="112500"/>
          </a:effectLst>
        </p:spPr>
      </p:pic>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支持向量机模型</a:t>
            </a:r>
          </a:p>
        </p:txBody>
      </p:sp>
      <p:sp>
        <p:nvSpPr>
          <p:cNvPr id="3" name="内容占位符 2"/>
          <p:cNvSpPr>
            <a:spLocks noGrp="1"/>
          </p:cNvSpPr>
          <p:nvPr>
            <p:ph idx="1"/>
          </p:nvPr>
        </p:nvSpPr>
        <p:spPr>
          <a:xfrm>
            <a:off x="250825" y="908051"/>
            <a:ext cx="8642350" cy="2139960"/>
          </a:xfrm>
        </p:spPr>
        <p:txBody>
          <a:bodyPr/>
          <a:lstStyle/>
          <a:p>
            <a:r>
              <a:rPr lang="en-US" altLang="zh-CN" sz="2400" dirty="0"/>
              <a:t>SUPPORT VECTOR MACHINES (SVM)</a:t>
            </a:r>
          </a:p>
          <a:p>
            <a:r>
              <a:rPr lang="en-US" altLang="zh-CN" sz="2400" dirty="0"/>
              <a:t>1995</a:t>
            </a:r>
            <a:r>
              <a:rPr lang="zh-CN" altLang="zh-CN" sz="2400" dirty="0"/>
              <a:t>年，</a:t>
            </a:r>
            <a:r>
              <a:rPr lang="en-US" altLang="zh-CN" sz="2400" dirty="0"/>
              <a:t>Corinna Cortes</a:t>
            </a:r>
            <a:r>
              <a:rPr lang="zh-CN" altLang="zh-CN" sz="2400" dirty="0"/>
              <a:t>和</a:t>
            </a:r>
            <a:r>
              <a:rPr lang="en-US" altLang="zh-CN" sz="2400" dirty="0" err="1"/>
              <a:t>Vapnik</a:t>
            </a:r>
            <a:r>
              <a:rPr lang="en-US" altLang="zh-CN" sz="2400" dirty="0"/>
              <a:t> </a:t>
            </a:r>
            <a:r>
              <a:rPr lang="zh-CN" altLang="zh-CN" sz="2400" dirty="0"/>
              <a:t>提出使用</a:t>
            </a:r>
            <a:r>
              <a:rPr lang="en-US" altLang="zh-CN" sz="2400" dirty="0"/>
              <a:t>“</a:t>
            </a:r>
            <a:r>
              <a:rPr lang="zh-CN" altLang="zh-CN" sz="2400" dirty="0"/>
              <a:t>软间隔</a:t>
            </a:r>
            <a:r>
              <a:rPr lang="en-US" altLang="zh-CN" sz="2400" dirty="0"/>
              <a:t>”</a:t>
            </a:r>
            <a:r>
              <a:rPr lang="zh-CN" altLang="zh-CN" sz="2400" dirty="0"/>
              <a:t>思想</a:t>
            </a:r>
            <a:r>
              <a:rPr lang="en-US" altLang="zh-CN" sz="2400" dirty="0"/>
              <a:t>;</a:t>
            </a:r>
            <a:endParaRPr lang="zh-CN" altLang="zh-CN" sz="2400" dirty="0"/>
          </a:p>
          <a:p>
            <a:r>
              <a:rPr lang="zh-CN" altLang="zh-CN" sz="2400" dirty="0"/>
              <a:t>机器学习领域大名鼎鼎，直接导致</a:t>
            </a:r>
            <a:r>
              <a:rPr lang="en-US" altLang="zh-CN" sz="2400" dirty="0"/>
              <a:t>2000</a:t>
            </a:r>
            <a:r>
              <a:rPr lang="zh-CN" altLang="zh-CN" sz="2400" dirty="0"/>
              <a:t>年代统计机器学习的繁荣。</a:t>
            </a:r>
          </a:p>
          <a:p>
            <a:endParaRPr lang="zh-CN" altLang="en-US" dirty="0"/>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24</a:t>
            </a:fld>
            <a:endParaRPr lang="ja-JP" altLang="en-US"/>
          </a:p>
        </p:txBody>
      </p:sp>
      <p:pic>
        <p:nvPicPr>
          <p:cNvPr id="6" name="图片 5"/>
          <p:cNvPicPr>
            <a:picLocks noChangeAspect="1"/>
          </p:cNvPicPr>
          <p:nvPr/>
        </p:nvPicPr>
        <p:blipFill rotWithShape="1">
          <a:blip r:embed="rId3"/>
          <a:srcRect t="24657"/>
          <a:stretch>
            <a:fillRect/>
          </a:stretch>
        </p:blipFill>
        <p:spPr>
          <a:xfrm>
            <a:off x="250825" y="3257693"/>
            <a:ext cx="8374876" cy="3070876"/>
          </a:xfrm>
          <a:prstGeom prst="rect">
            <a:avLst/>
          </a:prstGeom>
        </p:spPr>
      </p:pic>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支持向量机模型</a:t>
            </a: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25</a:t>
            </a:fld>
            <a:endParaRPr lang="ja-JP" altLang="en-US"/>
          </a:p>
        </p:txBody>
      </p:sp>
      <p:pic>
        <p:nvPicPr>
          <p:cNvPr id="5" name="图片 4"/>
          <p:cNvPicPr>
            <a:picLocks noChangeAspect="1"/>
          </p:cNvPicPr>
          <p:nvPr/>
        </p:nvPicPr>
        <p:blipFill rotWithShape="1">
          <a:blip r:embed="rId3"/>
          <a:srcRect t="18937"/>
          <a:stretch>
            <a:fillRect/>
          </a:stretch>
        </p:blipFill>
        <p:spPr>
          <a:xfrm>
            <a:off x="250824" y="888236"/>
            <a:ext cx="8719063" cy="3836130"/>
          </a:xfrm>
          <a:prstGeom prst="rect">
            <a:avLst/>
          </a:prstGeom>
        </p:spPr>
      </p:pic>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有监督学习</a:t>
            </a:r>
          </a:p>
        </p:txBody>
      </p:sp>
      <p:sp>
        <p:nvSpPr>
          <p:cNvPr id="3" name="内容占位符 2"/>
          <p:cNvSpPr>
            <a:spLocks noGrp="1"/>
          </p:cNvSpPr>
          <p:nvPr>
            <p:ph idx="1"/>
          </p:nvPr>
        </p:nvSpPr>
        <p:spPr>
          <a:xfrm>
            <a:off x="250825" y="908051"/>
            <a:ext cx="8642350" cy="687804"/>
          </a:xfrm>
        </p:spPr>
        <p:txBody>
          <a:bodyPr/>
          <a:lstStyle/>
          <a:p>
            <a:r>
              <a:rPr lang="zh-CN" altLang="en-US" dirty="0"/>
              <a:t>分类 </a:t>
            </a:r>
            <a:r>
              <a:rPr lang="en-US" altLang="zh-CN" dirty="0"/>
              <a:t>VS. </a:t>
            </a:r>
            <a:r>
              <a:rPr lang="zh-CN" altLang="en-US" dirty="0"/>
              <a:t>预测</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26</a:t>
            </a:fld>
            <a:endParaRPr lang="ja-JP" altLang="en-US"/>
          </a:p>
        </p:txBody>
      </p:sp>
      <p:grpSp>
        <p:nvGrpSpPr>
          <p:cNvPr id="5" name="组合 4"/>
          <p:cNvGrpSpPr/>
          <p:nvPr/>
        </p:nvGrpSpPr>
        <p:grpSpPr>
          <a:xfrm>
            <a:off x="591818" y="1708846"/>
            <a:ext cx="7885508" cy="1128488"/>
            <a:chOff x="1721532" y="1744725"/>
            <a:chExt cx="10514011" cy="1504650"/>
          </a:xfrm>
        </p:grpSpPr>
        <p:sp>
          <p:nvSpPr>
            <p:cNvPr id="6" name="矩形 5"/>
            <p:cNvSpPr/>
            <p:nvPr/>
          </p:nvSpPr>
          <p:spPr>
            <a:xfrm>
              <a:off x="2759757" y="1744725"/>
              <a:ext cx="6724678" cy="611877"/>
            </a:xfrm>
            <a:prstGeom prst="rect">
              <a:avLst/>
            </a:prstGeom>
          </p:spPr>
          <p:txBody>
            <a:bodyPr wrap="square" anchor="ctr">
              <a:spAutoFit/>
            </a:bodyPr>
            <a:lstStyle/>
            <a:p>
              <a:pPr lvl="0">
                <a:lnSpc>
                  <a:spcPct val="150000"/>
                </a:lnSpc>
              </a:pPr>
              <a:r>
                <a:rPr lang="zh-CN" altLang="en-US" b="1" dirty="0">
                  <a:solidFill>
                    <a:srgbClr val="333399"/>
                  </a:solidFill>
                  <a:latin typeface="微软雅黑" panose="020B0503020204020204" pitchFamily="34" charset="-122"/>
                  <a:ea typeface="微软雅黑" panose="020B0503020204020204" pitchFamily="34" charset="-122"/>
                </a:rPr>
                <a:t>分类</a:t>
              </a:r>
            </a:p>
          </p:txBody>
        </p:sp>
        <p:grpSp>
          <p:nvGrpSpPr>
            <p:cNvPr id="7" name="组合 6"/>
            <p:cNvGrpSpPr/>
            <p:nvPr/>
          </p:nvGrpSpPr>
          <p:grpSpPr>
            <a:xfrm>
              <a:off x="1721532" y="1822080"/>
              <a:ext cx="1038225" cy="923925"/>
              <a:chOff x="2897189" y="2125664"/>
              <a:chExt cx="1038225" cy="923925"/>
            </a:xfrm>
          </p:grpSpPr>
          <p:sp>
            <p:nvSpPr>
              <p:cNvPr id="9" name="MH_Other_1"/>
              <p:cNvSpPr>
                <a:spLocks noChangeArrowheads="1"/>
              </p:cNvSpPr>
              <p:nvPr>
                <p:custDataLst>
                  <p:tags r:id="rId9"/>
                </p:custDataLst>
              </p:nvPr>
            </p:nvSpPr>
            <p:spPr bwMode="auto">
              <a:xfrm>
                <a:off x="2897189" y="2125664"/>
                <a:ext cx="504825" cy="504825"/>
              </a:xfrm>
              <a:prstGeom prst="rect">
                <a:avLst/>
              </a:prstGeom>
              <a:solidFill>
                <a:srgbClr val="0070C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0" name="MH_Other_2"/>
              <p:cNvSpPr/>
              <p:nvPr>
                <p:custDataLst>
                  <p:tags r:id="rId10"/>
                </p:custDataLst>
              </p:nvPr>
            </p:nvSpPr>
            <p:spPr>
              <a:xfrm>
                <a:off x="3430588" y="2230438"/>
                <a:ext cx="400050" cy="400050"/>
              </a:xfrm>
              <a:prstGeom prst="rect">
                <a:avLst/>
              </a:prstGeom>
              <a:solidFill>
                <a:schemeClr val="accent1">
                  <a:lumMod val="40000"/>
                  <a:lumOff val="6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11" name="MH_Other_3"/>
              <p:cNvSpPr/>
              <p:nvPr>
                <p:custDataLst>
                  <p:tags r:id="rId11"/>
                </p:custDataLst>
              </p:nvPr>
            </p:nvSpPr>
            <p:spPr>
              <a:xfrm>
                <a:off x="3011489" y="2659064"/>
                <a:ext cx="390525" cy="390525"/>
              </a:xfrm>
              <a:prstGeom prst="rect">
                <a:avLst/>
              </a:prstGeom>
              <a:solidFill>
                <a:schemeClr val="accent1">
                  <a:lumMod val="60000"/>
                  <a:lumOff val="4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12" name="MH_Other_4"/>
              <p:cNvSpPr/>
              <p:nvPr>
                <p:custDataLst>
                  <p:tags r:id="rId12"/>
                </p:custDataLst>
              </p:nvPr>
            </p:nvSpPr>
            <p:spPr>
              <a:xfrm>
                <a:off x="3430589" y="2659064"/>
                <a:ext cx="504825" cy="333375"/>
              </a:xfrm>
              <a:prstGeom prst="rect">
                <a:avLst/>
              </a:prstGeom>
              <a:solidFill>
                <a:schemeClr val="accent1">
                  <a:lumMod val="20000"/>
                  <a:lumOff val="8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2759756" y="2257309"/>
              <a:ext cx="9475787" cy="992066"/>
            </a:xfrm>
            <a:prstGeom prst="rect">
              <a:avLst/>
            </a:prstGeom>
          </p:spPr>
          <p:txBody>
            <a:bodyPr wrap="square" anchor="ctr">
              <a:spAutoFit/>
            </a:bodyPr>
            <a:lstStyle/>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预测类标号（离散值）</a:t>
              </a:r>
            </a:p>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根据训练数据集和类标号属性，构建模型来分类现有数据，并用来分类新数据</a:t>
              </a:r>
            </a:p>
          </p:txBody>
        </p:sp>
      </p:grpSp>
      <p:grpSp>
        <p:nvGrpSpPr>
          <p:cNvPr id="13" name="组合 12"/>
          <p:cNvGrpSpPr/>
          <p:nvPr/>
        </p:nvGrpSpPr>
        <p:grpSpPr>
          <a:xfrm>
            <a:off x="629842" y="4250550"/>
            <a:ext cx="8056850" cy="1946976"/>
            <a:chOff x="4229782" y="4432378"/>
            <a:chExt cx="10742467" cy="2595969"/>
          </a:xfrm>
        </p:grpSpPr>
        <p:sp>
          <p:nvSpPr>
            <p:cNvPr id="14" name="矩形 13"/>
            <p:cNvSpPr/>
            <p:nvPr/>
          </p:nvSpPr>
          <p:spPr>
            <a:xfrm>
              <a:off x="5268007" y="4432378"/>
              <a:ext cx="6724678" cy="611877"/>
            </a:xfrm>
            <a:prstGeom prst="rect">
              <a:avLst/>
            </a:prstGeom>
          </p:spPr>
          <p:txBody>
            <a:bodyPr wrap="square" anchor="ctr">
              <a:spAutoFit/>
            </a:bodyPr>
            <a:lstStyle/>
            <a:p>
              <a:pPr lvl="0">
                <a:lnSpc>
                  <a:spcPct val="150000"/>
                </a:lnSpc>
              </a:pPr>
              <a:r>
                <a:rPr lang="zh-CN" altLang="en-US" b="1" dirty="0">
                  <a:solidFill>
                    <a:srgbClr val="333399"/>
                  </a:solidFill>
                  <a:latin typeface="微软雅黑" panose="020B0503020204020204" pitchFamily="34" charset="-122"/>
                  <a:ea typeface="微软雅黑" panose="020B0503020204020204" pitchFamily="34" charset="-122"/>
                </a:rPr>
                <a:t>典型应用</a:t>
              </a:r>
            </a:p>
          </p:txBody>
        </p:sp>
        <p:grpSp>
          <p:nvGrpSpPr>
            <p:cNvPr id="15" name="组合 14"/>
            <p:cNvGrpSpPr/>
            <p:nvPr/>
          </p:nvGrpSpPr>
          <p:grpSpPr>
            <a:xfrm>
              <a:off x="4229782" y="4485905"/>
              <a:ext cx="1038225" cy="923925"/>
              <a:chOff x="5405439" y="4789489"/>
              <a:chExt cx="1038225" cy="923925"/>
            </a:xfrm>
          </p:grpSpPr>
          <p:sp>
            <p:nvSpPr>
              <p:cNvPr id="17" name="MH_Other_5"/>
              <p:cNvSpPr/>
              <p:nvPr>
                <p:custDataLst>
                  <p:tags r:id="rId5"/>
                </p:custDataLst>
              </p:nvPr>
            </p:nvSpPr>
            <p:spPr>
              <a:xfrm>
                <a:off x="5405439" y="4789489"/>
                <a:ext cx="504825" cy="504825"/>
              </a:xfrm>
              <a:prstGeom prst="rect">
                <a:avLst/>
              </a:prstGeom>
              <a:solidFill>
                <a:schemeClr val="bg2">
                  <a:lumMod val="25000"/>
                </a:schemeClr>
              </a:solidFill>
            </p:spPr>
            <p:txBody>
              <a:bodyPr anchor="ctr"/>
              <a:lstStyle/>
              <a:p>
                <a:pPr algn="ctr">
                  <a:defRPr/>
                </a:pPr>
                <a:endParaRPr lang="zh-CN" altLang="en-US" b="1" dirty="0" err="1">
                  <a:solidFill>
                    <a:srgbClr val="FFFFFF"/>
                  </a:solidFill>
                  <a:latin typeface="微软雅黑" panose="020B0503020204020204" pitchFamily="34" charset="-122"/>
                  <a:ea typeface="微软雅黑" panose="020B0503020204020204" pitchFamily="34" charset="-122"/>
                </a:endParaRPr>
              </a:p>
            </p:txBody>
          </p:sp>
          <p:sp>
            <p:nvSpPr>
              <p:cNvPr id="18" name="MH_Other_6"/>
              <p:cNvSpPr/>
              <p:nvPr>
                <p:custDataLst>
                  <p:tags r:id="rId6"/>
                </p:custDataLst>
              </p:nvPr>
            </p:nvSpPr>
            <p:spPr>
              <a:xfrm>
                <a:off x="5938838" y="4894263"/>
                <a:ext cx="400050" cy="400050"/>
              </a:xfrm>
              <a:prstGeom prst="rect">
                <a:avLst/>
              </a:prstGeom>
              <a:solidFill>
                <a:schemeClr val="accent3">
                  <a:lumMod val="40000"/>
                  <a:lumOff val="6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19" name="MH_Other_7"/>
              <p:cNvSpPr/>
              <p:nvPr>
                <p:custDataLst>
                  <p:tags r:id="rId7"/>
                </p:custDataLst>
              </p:nvPr>
            </p:nvSpPr>
            <p:spPr>
              <a:xfrm>
                <a:off x="5519739" y="5322889"/>
                <a:ext cx="390525" cy="390525"/>
              </a:xfrm>
              <a:prstGeom prst="rect">
                <a:avLst/>
              </a:prstGeom>
              <a:solidFill>
                <a:schemeClr val="accent3">
                  <a:lumMod val="60000"/>
                  <a:lumOff val="4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20" name="MH_Other_8"/>
              <p:cNvSpPr/>
              <p:nvPr>
                <p:custDataLst>
                  <p:tags r:id="rId8"/>
                </p:custDataLst>
              </p:nvPr>
            </p:nvSpPr>
            <p:spPr>
              <a:xfrm>
                <a:off x="5938839" y="5322889"/>
                <a:ext cx="504825" cy="333375"/>
              </a:xfrm>
              <a:prstGeom prst="rect">
                <a:avLst/>
              </a:prstGeom>
              <a:solidFill>
                <a:schemeClr val="accent3">
                  <a:lumMod val="20000"/>
                  <a:lumOff val="8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5268007" y="5112950"/>
              <a:ext cx="9704242" cy="1915397"/>
            </a:xfrm>
            <a:prstGeom prst="rect">
              <a:avLst/>
            </a:prstGeom>
          </p:spPr>
          <p:txBody>
            <a:bodyPr wrap="square" anchor="ctr">
              <a:spAutoFit/>
            </a:bodyPr>
            <a:lstStyle/>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信誉证实（分类为低，中，高风险）</a:t>
              </a:r>
            </a:p>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医疗诊断（肿瘤是良性还是恶性）</a:t>
              </a:r>
            </a:p>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性能预测</a:t>
              </a:r>
            </a:p>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目标市场</a:t>
              </a:r>
            </a:p>
          </p:txBody>
        </p:sp>
      </p:grpSp>
      <p:grpSp>
        <p:nvGrpSpPr>
          <p:cNvPr id="21" name="组合 20"/>
          <p:cNvGrpSpPr/>
          <p:nvPr/>
        </p:nvGrpSpPr>
        <p:grpSpPr>
          <a:xfrm>
            <a:off x="566464" y="3160942"/>
            <a:ext cx="7885508" cy="765376"/>
            <a:chOff x="2988357" y="3104376"/>
            <a:chExt cx="10514011" cy="1020501"/>
          </a:xfrm>
        </p:grpSpPr>
        <p:sp>
          <p:nvSpPr>
            <p:cNvPr id="22" name="矩形 21"/>
            <p:cNvSpPr/>
            <p:nvPr/>
          </p:nvSpPr>
          <p:spPr>
            <a:xfrm>
              <a:off x="4028210" y="3104376"/>
              <a:ext cx="6724678" cy="611877"/>
            </a:xfrm>
            <a:prstGeom prst="rect">
              <a:avLst/>
            </a:prstGeom>
          </p:spPr>
          <p:txBody>
            <a:bodyPr wrap="square" anchor="ctr">
              <a:spAutoFit/>
            </a:bodyPr>
            <a:lstStyle/>
            <a:p>
              <a:pPr lvl="0">
                <a:lnSpc>
                  <a:spcPct val="150000"/>
                </a:lnSpc>
              </a:pPr>
              <a:r>
                <a:rPr lang="zh-CN" altLang="en-US" b="1" dirty="0">
                  <a:solidFill>
                    <a:srgbClr val="333399"/>
                  </a:solidFill>
                  <a:latin typeface="微软雅黑" panose="020B0503020204020204" pitchFamily="34" charset="-122"/>
                  <a:ea typeface="微软雅黑" panose="020B0503020204020204" pitchFamily="34" charset="-122"/>
                </a:rPr>
                <a:t>预测</a:t>
              </a:r>
            </a:p>
          </p:txBody>
        </p:sp>
        <p:grpSp>
          <p:nvGrpSpPr>
            <p:cNvPr id="23" name="组合 22"/>
            <p:cNvGrpSpPr/>
            <p:nvPr/>
          </p:nvGrpSpPr>
          <p:grpSpPr>
            <a:xfrm>
              <a:off x="2988357" y="3153992"/>
              <a:ext cx="1038225" cy="923925"/>
              <a:chOff x="4164014" y="3457576"/>
              <a:chExt cx="1038225" cy="923925"/>
            </a:xfrm>
          </p:grpSpPr>
          <p:sp>
            <p:nvSpPr>
              <p:cNvPr id="25" name="MH_Other_9"/>
              <p:cNvSpPr>
                <a:spLocks noChangeArrowheads="1"/>
              </p:cNvSpPr>
              <p:nvPr>
                <p:custDataLst>
                  <p:tags r:id="rId1"/>
                </p:custDataLst>
              </p:nvPr>
            </p:nvSpPr>
            <p:spPr bwMode="auto">
              <a:xfrm>
                <a:off x="4164014" y="3457576"/>
                <a:ext cx="504825" cy="504825"/>
              </a:xfrm>
              <a:prstGeom prst="rect">
                <a:avLst/>
              </a:prstGeom>
              <a:solidFill>
                <a:srgbClr val="FF66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26" name="MH_Other_10"/>
              <p:cNvSpPr/>
              <p:nvPr>
                <p:custDataLst>
                  <p:tags r:id="rId2"/>
                </p:custDataLst>
              </p:nvPr>
            </p:nvSpPr>
            <p:spPr>
              <a:xfrm>
                <a:off x="4697413" y="3562350"/>
                <a:ext cx="400050" cy="400050"/>
              </a:xfrm>
              <a:prstGeom prst="rect">
                <a:avLst/>
              </a:prstGeom>
              <a:solidFill>
                <a:schemeClr val="accent2">
                  <a:lumMod val="40000"/>
                  <a:lumOff val="6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27" name="MH_Other_11"/>
              <p:cNvSpPr/>
              <p:nvPr>
                <p:custDataLst>
                  <p:tags r:id="rId3"/>
                </p:custDataLst>
              </p:nvPr>
            </p:nvSpPr>
            <p:spPr>
              <a:xfrm>
                <a:off x="4278314" y="3990976"/>
                <a:ext cx="390525" cy="390525"/>
              </a:xfrm>
              <a:prstGeom prst="rect">
                <a:avLst/>
              </a:prstGeom>
              <a:solidFill>
                <a:schemeClr val="accent2">
                  <a:lumMod val="60000"/>
                  <a:lumOff val="4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28" name="MH_Other_12"/>
              <p:cNvSpPr/>
              <p:nvPr>
                <p:custDataLst>
                  <p:tags r:id="rId4"/>
                </p:custDataLst>
              </p:nvPr>
            </p:nvSpPr>
            <p:spPr>
              <a:xfrm>
                <a:off x="4697414" y="3990976"/>
                <a:ext cx="504825" cy="333375"/>
              </a:xfrm>
              <a:prstGeom prst="rect">
                <a:avLst/>
              </a:prstGeom>
              <a:solidFill>
                <a:schemeClr val="accent2">
                  <a:lumMod val="20000"/>
                  <a:lumOff val="8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grpSp>
        <p:sp>
          <p:nvSpPr>
            <p:cNvPr id="24" name="矩形 23"/>
            <p:cNvSpPr/>
            <p:nvPr/>
          </p:nvSpPr>
          <p:spPr>
            <a:xfrm>
              <a:off x="4028210" y="3594476"/>
              <a:ext cx="9474158" cy="530401"/>
            </a:xfrm>
            <a:prstGeom prst="rect">
              <a:avLst/>
            </a:prstGeom>
          </p:spPr>
          <p:txBody>
            <a:bodyPr wrap="square" anchor="ctr">
              <a:spAutoFit/>
            </a:bodyPr>
            <a:lstStyle/>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建立连续函数值模型，比如预测空缺值</a:t>
              </a:r>
            </a:p>
          </p:txBody>
        </p:sp>
      </p:grpSp>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有监督学习</a:t>
            </a:r>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27</a:t>
            </a:fld>
            <a:endParaRPr lang="ja-JP" altLang="en-US"/>
          </a:p>
        </p:txBody>
      </p:sp>
      <p:grpSp>
        <p:nvGrpSpPr>
          <p:cNvPr id="5" name="组合 4"/>
          <p:cNvGrpSpPr/>
          <p:nvPr/>
        </p:nvGrpSpPr>
        <p:grpSpPr>
          <a:xfrm>
            <a:off x="272059" y="723186"/>
            <a:ext cx="8229381" cy="2207720"/>
            <a:chOff x="1721532" y="1660817"/>
            <a:chExt cx="10514007" cy="2382059"/>
          </a:xfrm>
        </p:grpSpPr>
        <p:sp>
          <p:nvSpPr>
            <p:cNvPr id="6" name="矩形 5"/>
            <p:cNvSpPr/>
            <p:nvPr/>
          </p:nvSpPr>
          <p:spPr>
            <a:xfrm>
              <a:off x="2759753" y="1660817"/>
              <a:ext cx="9475786" cy="611877"/>
            </a:xfrm>
            <a:prstGeom prst="rect">
              <a:avLst/>
            </a:prstGeom>
          </p:spPr>
          <p:txBody>
            <a:bodyPr wrap="square" anchor="ctr">
              <a:spAutoFit/>
            </a:bodyPr>
            <a:lstStyle/>
            <a:p>
              <a:pPr lvl="0">
                <a:lnSpc>
                  <a:spcPct val="150000"/>
                </a:lnSpc>
              </a:pPr>
              <a:r>
                <a:rPr lang="zh-CN" altLang="en-US" b="1" dirty="0">
                  <a:solidFill>
                    <a:srgbClr val="333399"/>
                  </a:solidFill>
                  <a:latin typeface="微软雅黑" panose="020B0503020204020204" pitchFamily="34" charset="-122"/>
                  <a:ea typeface="微软雅黑" panose="020B0503020204020204" pitchFamily="34" charset="-122"/>
                </a:rPr>
                <a:t>第一阶段</a:t>
              </a:r>
              <a:r>
                <a:rPr lang="en-US" altLang="zh-CN" b="1" dirty="0">
                  <a:solidFill>
                    <a:srgbClr val="333399"/>
                  </a:solidFill>
                  <a:latin typeface="微软雅黑" panose="020B0503020204020204" pitchFamily="34" charset="-122"/>
                  <a:ea typeface="微软雅黑" panose="020B0503020204020204" pitchFamily="34" charset="-122"/>
                </a:rPr>
                <a:t>-</a:t>
              </a:r>
              <a:r>
                <a:rPr lang="zh-CN" altLang="en-US" b="1" dirty="0">
                  <a:solidFill>
                    <a:srgbClr val="333399"/>
                  </a:solidFill>
                  <a:latin typeface="微软雅黑" panose="020B0503020204020204" pitchFamily="34" charset="-122"/>
                  <a:ea typeface="微软雅黑" panose="020B0503020204020204" pitchFamily="34" charset="-122"/>
                </a:rPr>
                <a:t>训练，建立一个分类模型，描述预定数据类或概念集</a:t>
              </a:r>
            </a:p>
          </p:txBody>
        </p:sp>
        <p:grpSp>
          <p:nvGrpSpPr>
            <p:cNvPr id="7" name="组合 6"/>
            <p:cNvGrpSpPr/>
            <p:nvPr/>
          </p:nvGrpSpPr>
          <p:grpSpPr>
            <a:xfrm>
              <a:off x="1721532" y="1822080"/>
              <a:ext cx="933449" cy="923925"/>
              <a:chOff x="2897189" y="2125664"/>
              <a:chExt cx="933449" cy="923925"/>
            </a:xfrm>
          </p:grpSpPr>
          <p:sp>
            <p:nvSpPr>
              <p:cNvPr id="9" name="MH_Other_1"/>
              <p:cNvSpPr>
                <a:spLocks noChangeArrowheads="1"/>
              </p:cNvSpPr>
              <p:nvPr>
                <p:custDataLst>
                  <p:tags r:id="rId2"/>
                </p:custDataLst>
              </p:nvPr>
            </p:nvSpPr>
            <p:spPr bwMode="auto">
              <a:xfrm>
                <a:off x="2897189" y="2125664"/>
                <a:ext cx="504825" cy="504825"/>
              </a:xfrm>
              <a:prstGeom prst="rect">
                <a:avLst/>
              </a:prstGeom>
              <a:solidFill>
                <a:srgbClr val="0070C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0" name="MH_Other_2"/>
              <p:cNvSpPr/>
              <p:nvPr>
                <p:custDataLst>
                  <p:tags r:id="rId3"/>
                </p:custDataLst>
              </p:nvPr>
            </p:nvSpPr>
            <p:spPr>
              <a:xfrm>
                <a:off x="3430588" y="2230438"/>
                <a:ext cx="400050" cy="400050"/>
              </a:xfrm>
              <a:prstGeom prst="rect">
                <a:avLst/>
              </a:prstGeom>
              <a:solidFill>
                <a:schemeClr val="accent1">
                  <a:lumMod val="40000"/>
                  <a:lumOff val="6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11" name="MH_Other_3"/>
              <p:cNvSpPr/>
              <p:nvPr>
                <p:custDataLst>
                  <p:tags r:id="rId4"/>
                </p:custDataLst>
              </p:nvPr>
            </p:nvSpPr>
            <p:spPr>
              <a:xfrm>
                <a:off x="3011489" y="2659064"/>
                <a:ext cx="390525" cy="390525"/>
              </a:xfrm>
              <a:prstGeom prst="rect">
                <a:avLst/>
              </a:prstGeom>
              <a:solidFill>
                <a:schemeClr val="accent1">
                  <a:lumMod val="60000"/>
                  <a:lumOff val="4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2759753" y="2202800"/>
              <a:ext cx="9475786" cy="1840076"/>
            </a:xfrm>
            <a:prstGeom prst="rect">
              <a:avLst/>
            </a:prstGeom>
          </p:spPr>
          <p:txBody>
            <a:bodyPr wrap="square" anchor="ctr">
              <a:spAutoFit/>
            </a:bodyPr>
            <a:lstStyle/>
            <a:p>
              <a:pPr marL="257175" indent="-257175">
                <a:lnSpc>
                  <a:spcPct val="150000"/>
                </a:lnSpc>
                <a:buFont typeface="Wingdings" panose="05000000000000000000" pitchFamily="2" charset="2"/>
                <a:buChar char="Ø"/>
              </a:pPr>
              <a:r>
                <a:rPr lang="zh-CN" altLang="en-US" b="1" dirty="0">
                  <a:solidFill>
                    <a:schemeClr val="bg2">
                      <a:lumMod val="25000"/>
                    </a:schemeClr>
                  </a:solidFill>
                  <a:latin typeface="微软雅黑" panose="020B0503020204020204" pitchFamily="34" charset="-122"/>
                  <a:ea typeface="微软雅黑" panose="020B0503020204020204" pitchFamily="34" charset="-122"/>
                </a:rPr>
                <a:t>假定每个元组属于一个预定义的类，由一个类标号属性确定</a:t>
              </a:r>
            </a:p>
            <a:p>
              <a:pPr marL="600075" lvl="1" indent="-257175">
                <a:lnSpc>
                  <a:spcPct val="150000"/>
                </a:lnSpc>
                <a:buFont typeface="Wingdings" panose="05000000000000000000" pitchFamily="2" charset="2"/>
                <a:buChar char="ü"/>
              </a:pPr>
              <a:r>
                <a:rPr lang="zh-CN" altLang="en-US" dirty="0">
                  <a:solidFill>
                    <a:schemeClr val="bg2">
                      <a:lumMod val="25000"/>
                    </a:schemeClr>
                  </a:solidFill>
                  <a:latin typeface="微软雅黑" panose="020B0503020204020204" pitchFamily="34" charset="-122"/>
                  <a:ea typeface="微软雅黑" panose="020B0503020204020204" pitchFamily="34" charset="-122"/>
                </a:rPr>
                <a:t>训练数据集：由为建立模型而被分析的数据元组形成</a:t>
              </a:r>
            </a:p>
            <a:p>
              <a:pPr marL="600075" lvl="1" indent="-257175">
                <a:lnSpc>
                  <a:spcPct val="150000"/>
                </a:lnSpc>
                <a:buFont typeface="Wingdings" panose="05000000000000000000" pitchFamily="2" charset="2"/>
                <a:buChar char="ü"/>
              </a:pPr>
              <a:r>
                <a:rPr lang="zh-CN" altLang="en-US" dirty="0">
                  <a:solidFill>
                    <a:schemeClr val="bg2">
                      <a:lumMod val="25000"/>
                    </a:schemeClr>
                  </a:solidFill>
                  <a:latin typeface="微软雅黑" panose="020B0503020204020204" pitchFamily="34" charset="-122"/>
                  <a:ea typeface="微软雅黑" panose="020B0503020204020204" pitchFamily="34" charset="-122"/>
                </a:rPr>
                <a:t>训练样本：训练数据集中的单个样本（元组）</a:t>
              </a:r>
            </a:p>
            <a:p>
              <a:pPr marL="257175" indent="-257175">
                <a:lnSpc>
                  <a:spcPct val="150000"/>
                </a:lnSpc>
                <a:buFont typeface="Wingdings" panose="05000000000000000000" pitchFamily="2" charset="2"/>
                <a:buChar char="Ø"/>
              </a:pPr>
              <a:r>
                <a:rPr lang="zh-CN" altLang="en-US" b="1" dirty="0">
                  <a:solidFill>
                    <a:schemeClr val="bg2">
                      <a:lumMod val="25000"/>
                    </a:schemeClr>
                  </a:solidFill>
                  <a:latin typeface="微软雅黑" panose="020B0503020204020204" pitchFamily="34" charset="-122"/>
                  <a:ea typeface="微软雅黑" panose="020B0503020204020204" pitchFamily="34" charset="-122"/>
                </a:rPr>
                <a:t>学习模型可以由分类规则、判定树或数学公式的形式提供</a:t>
              </a:r>
            </a:p>
          </p:txBody>
        </p:sp>
      </p:grpSp>
      <p:grpSp>
        <p:nvGrpSpPr>
          <p:cNvPr id="13" name="Group 76"/>
          <p:cNvGrpSpPr/>
          <p:nvPr/>
        </p:nvGrpSpPr>
        <p:grpSpPr bwMode="auto">
          <a:xfrm>
            <a:off x="1354978" y="3059987"/>
            <a:ext cx="6434044" cy="3798013"/>
            <a:chOff x="204" y="890"/>
            <a:chExt cx="5110" cy="3172"/>
          </a:xfrm>
        </p:grpSpPr>
        <p:pic>
          <p:nvPicPr>
            <p:cNvPr id="14" name="Picture 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36" y="890"/>
              <a:ext cx="1004"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6"/>
            <p:cNvSpPr>
              <a:spLocks noChangeArrowheads="1"/>
            </p:cNvSpPr>
            <p:nvPr/>
          </p:nvSpPr>
          <p:spPr bwMode="auto">
            <a:xfrm>
              <a:off x="1296" y="1167"/>
              <a:ext cx="876"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b="1" dirty="0">
                  <a:solidFill>
                    <a:srgbClr val="333399"/>
                  </a:solidFill>
                  <a:latin typeface="微软雅黑" panose="020B0503020204020204" pitchFamily="34" charset="-122"/>
                  <a:ea typeface="微软雅黑" panose="020B0503020204020204" pitchFamily="34" charset="-122"/>
                </a:rPr>
                <a:t>训练数</a:t>
              </a:r>
            </a:p>
            <a:p>
              <a:pPr algn="ctr" eaLnBrk="0" hangingPunct="0"/>
              <a:r>
                <a:rPr lang="zh-CN" altLang="en-US" b="1" dirty="0">
                  <a:solidFill>
                    <a:srgbClr val="333399"/>
                  </a:solidFill>
                  <a:latin typeface="微软雅黑" panose="020B0503020204020204" pitchFamily="34" charset="-122"/>
                  <a:ea typeface="微软雅黑" panose="020B0503020204020204" pitchFamily="34" charset="-122"/>
                </a:rPr>
                <a:t>据集</a:t>
              </a:r>
            </a:p>
          </p:txBody>
        </p:sp>
        <p:graphicFrame>
          <p:nvGraphicFramePr>
            <p:cNvPr id="16" name="Object 7"/>
            <p:cNvGraphicFramePr/>
            <p:nvPr/>
          </p:nvGraphicFramePr>
          <p:xfrm>
            <a:off x="204" y="2182"/>
            <a:ext cx="3112" cy="1536"/>
          </p:xfrm>
          <a:graphic>
            <a:graphicData uri="http://schemas.openxmlformats.org/presentationml/2006/ole">
              <mc:AlternateContent xmlns:mc="http://schemas.openxmlformats.org/markup-compatibility/2006">
                <mc:Choice xmlns:v="urn:schemas-microsoft-com:vml" Requires="v">
                  <p:oleObj spid="_x0000_s3151" name="工作表" r:id="rId7" imgW="5015865" imgH="2326640" progId="Excel.Sheet.8">
                    <p:embed/>
                  </p:oleObj>
                </mc:Choice>
                <mc:Fallback>
                  <p:oleObj name="工作表" r:id="rId7" imgW="5015865" imgH="2326640" progId="Excel.Sheet.8">
                    <p:embed/>
                    <p:pic>
                      <p:nvPicPr>
                        <p:cNvPr id="0"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 y="2182"/>
                          <a:ext cx="3112" cy="1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Line 8"/>
            <p:cNvSpPr>
              <a:spLocks noChangeShapeType="1"/>
            </p:cNvSpPr>
            <p:nvPr/>
          </p:nvSpPr>
          <p:spPr bwMode="auto">
            <a:xfrm flipH="1">
              <a:off x="220" y="1701"/>
              <a:ext cx="1020" cy="4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solidFill>
                  <a:schemeClr val="bg2">
                    <a:lumMod val="25000"/>
                  </a:schemeClr>
                </a:solidFill>
                <a:latin typeface="微软雅黑" panose="020B0503020204020204" pitchFamily="34" charset="-122"/>
                <a:ea typeface="微软雅黑" panose="020B0503020204020204" pitchFamily="34" charset="-122"/>
              </a:endParaRPr>
            </a:p>
          </p:txBody>
        </p:sp>
        <p:sp>
          <p:nvSpPr>
            <p:cNvPr id="18" name="Line 9"/>
            <p:cNvSpPr>
              <a:spLocks noChangeShapeType="1"/>
            </p:cNvSpPr>
            <p:nvPr/>
          </p:nvSpPr>
          <p:spPr bwMode="auto">
            <a:xfrm>
              <a:off x="2219" y="1701"/>
              <a:ext cx="1191" cy="49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solidFill>
                  <a:schemeClr val="bg2">
                    <a:lumMod val="25000"/>
                  </a:schemeClr>
                </a:solidFill>
                <a:latin typeface="微软雅黑" panose="020B0503020204020204" pitchFamily="34" charset="-122"/>
                <a:ea typeface="微软雅黑" panose="020B0503020204020204" pitchFamily="34" charset="-122"/>
              </a:endParaRPr>
            </a:p>
          </p:txBody>
        </p:sp>
        <p:sp>
          <p:nvSpPr>
            <p:cNvPr id="19" name="Rectangle 10"/>
            <p:cNvSpPr>
              <a:spLocks noChangeArrowheads="1"/>
            </p:cNvSpPr>
            <p:nvPr/>
          </p:nvSpPr>
          <p:spPr bwMode="auto">
            <a:xfrm>
              <a:off x="3793" y="932"/>
              <a:ext cx="1105" cy="291"/>
            </a:xfrm>
            <a:prstGeom prst="rect">
              <a:avLst/>
            </a:prstGeom>
            <a:solidFill>
              <a:schemeClr val="accent5">
                <a:lumMod val="40000"/>
                <a:lumOff val="60000"/>
              </a:schemeClr>
            </a:solidFill>
            <a:ln w="12700">
              <a:solidFill>
                <a:schemeClr val="tx1"/>
              </a:solidFill>
              <a:miter lim="800000"/>
            </a:ln>
          </p:spPr>
          <p:txBody>
            <a:bodyPr lIns="69056" tIns="34529" rIns="69056" bIns="34529"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b="1" dirty="0">
                  <a:solidFill>
                    <a:srgbClr val="333399"/>
                  </a:solidFill>
                  <a:latin typeface="微软雅黑" panose="020B0503020204020204" pitchFamily="34" charset="-122"/>
                  <a:ea typeface="微软雅黑" panose="020B0503020204020204" pitchFamily="34" charset="-122"/>
                </a:rPr>
                <a:t>分类算法</a:t>
              </a:r>
            </a:p>
          </p:txBody>
        </p:sp>
        <p:sp>
          <p:nvSpPr>
            <p:cNvPr id="20" name="AutoShape 11"/>
            <p:cNvSpPr>
              <a:spLocks noChangeArrowheads="1"/>
            </p:cNvSpPr>
            <p:nvPr/>
          </p:nvSpPr>
          <p:spPr bwMode="auto">
            <a:xfrm rot="-1140000">
              <a:off x="2535" y="1079"/>
              <a:ext cx="979" cy="305"/>
            </a:xfrm>
            <a:prstGeom prst="rightArrow">
              <a:avLst>
                <a:gd name="adj1" fmla="val 50000"/>
                <a:gd name="adj2" fmla="val 80276"/>
              </a:avLst>
            </a:prstGeom>
            <a:solidFill>
              <a:srgbClr val="2597B8"/>
            </a:solidFill>
            <a:ln w="12700">
              <a:solidFill>
                <a:srgbClr val="000000"/>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b="1">
                <a:solidFill>
                  <a:schemeClr val="bg2">
                    <a:lumMod val="25000"/>
                  </a:schemeClr>
                </a:solidFill>
                <a:latin typeface="微软雅黑" panose="020B0503020204020204" pitchFamily="34" charset="-122"/>
                <a:ea typeface="微软雅黑" panose="020B0503020204020204" pitchFamily="34" charset="-122"/>
              </a:endParaRPr>
            </a:p>
          </p:txBody>
        </p:sp>
        <p:sp>
          <p:nvSpPr>
            <p:cNvPr id="21" name="Rectangle 12"/>
            <p:cNvSpPr>
              <a:spLocks noChangeArrowheads="1"/>
            </p:cNvSpPr>
            <p:nvPr/>
          </p:nvSpPr>
          <p:spPr bwMode="auto">
            <a:xfrm>
              <a:off x="3537" y="2840"/>
              <a:ext cx="1777" cy="1222"/>
            </a:xfrm>
            <a:prstGeom prst="rect">
              <a:avLst/>
            </a:prstGeom>
            <a:solidFill>
              <a:schemeClr val="accent5">
                <a:lumMod val="40000"/>
                <a:lumOff val="60000"/>
              </a:schemeClr>
            </a:solidFill>
            <a:ln w="12700">
              <a:solidFill>
                <a:schemeClr val="tx1"/>
              </a:solidFill>
              <a:miter lim="800000"/>
            </a:ln>
          </p:spPr>
          <p:txBody>
            <a:bodyPr lIns="69056" tIns="34529" rIns="69056" bIns="34529"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b="1" dirty="0">
                  <a:solidFill>
                    <a:schemeClr val="bg2">
                      <a:lumMod val="25000"/>
                    </a:schemeClr>
                  </a:solidFill>
                  <a:latin typeface="微软雅黑" panose="020B0503020204020204" pitchFamily="34" charset="-122"/>
                  <a:ea typeface="微软雅黑" panose="020B0503020204020204" pitchFamily="34" charset="-122"/>
                </a:rPr>
                <a:t>IF rank = ‘professor’</a:t>
              </a:r>
            </a:p>
            <a:p>
              <a:pPr eaLnBrk="0" hangingPunct="0"/>
              <a:r>
                <a:rPr lang="en-US" altLang="zh-CN" b="1" dirty="0">
                  <a:solidFill>
                    <a:schemeClr val="bg2">
                      <a:lumMod val="25000"/>
                    </a:schemeClr>
                  </a:solidFill>
                  <a:latin typeface="微软雅黑" panose="020B0503020204020204" pitchFamily="34" charset="-122"/>
                  <a:ea typeface="微软雅黑" panose="020B0503020204020204" pitchFamily="34" charset="-122"/>
                </a:rPr>
                <a:t>OR years &gt; 6</a:t>
              </a:r>
            </a:p>
            <a:p>
              <a:pPr eaLnBrk="0" hangingPunct="0"/>
              <a:r>
                <a:rPr lang="en-US" altLang="zh-CN" b="1" dirty="0">
                  <a:solidFill>
                    <a:schemeClr val="bg2">
                      <a:lumMod val="25000"/>
                    </a:schemeClr>
                  </a:solidFill>
                  <a:latin typeface="微软雅黑" panose="020B0503020204020204" pitchFamily="34" charset="-122"/>
                  <a:ea typeface="微软雅黑" panose="020B0503020204020204" pitchFamily="34" charset="-122"/>
                </a:rPr>
                <a:t>THEN tenured = ‘yes’ </a:t>
              </a:r>
            </a:p>
          </p:txBody>
        </p:sp>
        <p:pic>
          <p:nvPicPr>
            <p:cNvPr id="22" name="Picture 1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78" y="1792"/>
              <a:ext cx="1116"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15"/>
            <p:cNvSpPr>
              <a:spLocks noChangeArrowheads="1"/>
            </p:cNvSpPr>
            <p:nvPr/>
          </p:nvSpPr>
          <p:spPr bwMode="auto">
            <a:xfrm>
              <a:off x="3967" y="2191"/>
              <a:ext cx="89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b="1" dirty="0">
                  <a:solidFill>
                    <a:srgbClr val="333399"/>
                  </a:solidFill>
                  <a:latin typeface="微软雅黑" panose="020B0503020204020204" pitchFamily="34" charset="-122"/>
                  <a:ea typeface="微软雅黑" panose="020B0503020204020204" pitchFamily="34" charset="-122"/>
                </a:rPr>
                <a:t>分类规则</a:t>
              </a:r>
            </a:p>
          </p:txBody>
        </p:sp>
        <p:sp>
          <p:nvSpPr>
            <p:cNvPr id="24" name="Line 16"/>
            <p:cNvSpPr>
              <a:spLocks noChangeShapeType="1"/>
            </p:cNvSpPr>
            <p:nvPr/>
          </p:nvSpPr>
          <p:spPr bwMode="auto">
            <a:xfrm flipH="1">
              <a:off x="3560" y="2568"/>
              <a:ext cx="318" cy="27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solidFill>
                  <a:schemeClr val="bg2">
                    <a:lumMod val="25000"/>
                  </a:schemeClr>
                </a:solidFill>
                <a:latin typeface="微软雅黑" panose="020B0503020204020204" pitchFamily="34" charset="-122"/>
                <a:ea typeface="微软雅黑" panose="020B0503020204020204" pitchFamily="34" charset="-122"/>
              </a:endParaRPr>
            </a:p>
          </p:txBody>
        </p:sp>
        <p:sp>
          <p:nvSpPr>
            <p:cNvPr id="25" name="Line 17"/>
            <p:cNvSpPr>
              <a:spLocks noChangeShapeType="1"/>
            </p:cNvSpPr>
            <p:nvPr/>
          </p:nvSpPr>
          <p:spPr bwMode="auto">
            <a:xfrm>
              <a:off x="4967" y="2568"/>
              <a:ext cx="317" cy="27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solidFill>
                  <a:schemeClr val="bg2">
                    <a:lumMod val="25000"/>
                  </a:schemeClr>
                </a:solidFill>
                <a:latin typeface="微软雅黑" panose="020B0503020204020204" pitchFamily="34" charset="-122"/>
                <a:ea typeface="微软雅黑" panose="020B0503020204020204" pitchFamily="34" charset="-122"/>
              </a:endParaRPr>
            </a:p>
          </p:txBody>
        </p:sp>
        <p:sp>
          <p:nvSpPr>
            <p:cNvPr id="26" name="AutoShape 18"/>
            <p:cNvSpPr>
              <a:spLocks noChangeArrowheads="1"/>
            </p:cNvSpPr>
            <p:nvPr/>
          </p:nvSpPr>
          <p:spPr bwMode="auto">
            <a:xfrm>
              <a:off x="4261" y="1248"/>
              <a:ext cx="322" cy="509"/>
            </a:xfrm>
            <a:prstGeom prst="downArrow">
              <a:avLst>
                <a:gd name="adj1" fmla="val 50000"/>
                <a:gd name="adj2" fmla="val 39533"/>
              </a:avLst>
            </a:prstGeom>
            <a:solidFill>
              <a:srgbClr val="2597B8"/>
            </a:solidFill>
            <a:ln w="12700">
              <a:solidFill>
                <a:srgbClr val="000000"/>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b="1">
                <a:solidFill>
                  <a:schemeClr val="bg2">
                    <a:lumMod val="25000"/>
                  </a:schemeClr>
                </a:solidFill>
                <a:latin typeface="微软雅黑" panose="020B0503020204020204" pitchFamily="34" charset="-122"/>
                <a:ea typeface="微软雅黑" panose="020B0503020204020204" pitchFamily="34" charset="-122"/>
              </a:endParaRPr>
            </a:p>
          </p:txBody>
        </p:sp>
      </p:grpSp>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有监督学习</a:t>
            </a:r>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28</a:t>
            </a:fld>
            <a:endParaRPr lang="ja-JP" altLang="en-US"/>
          </a:p>
        </p:txBody>
      </p:sp>
      <p:grpSp>
        <p:nvGrpSpPr>
          <p:cNvPr id="5" name="组合 4"/>
          <p:cNvGrpSpPr/>
          <p:nvPr/>
        </p:nvGrpSpPr>
        <p:grpSpPr>
          <a:xfrm>
            <a:off x="272059" y="777280"/>
            <a:ext cx="8229381" cy="563245"/>
            <a:chOff x="1721532" y="1719182"/>
            <a:chExt cx="10514007" cy="607723"/>
          </a:xfrm>
        </p:grpSpPr>
        <p:sp>
          <p:nvSpPr>
            <p:cNvPr id="6" name="矩形 5"/>
            <p:cNvSpPr/>
            <p:nvPr/>
          </p:nvSpPr>
          <p:spPr>
            <a:xfrm>
              <a:off x="2759753" y="1719182"/>
              <a:ext cx="9475786" cy="495147"/>
            </a:xfrm>
            <a:prstGeom prst="rect">
              <a:avLst/>
            </a:prstGeom>
          </p:spPr>
          <p:txBody>
            <a:bodyPr wrap="square" anchor="ctr">
              <a:spAutoFit/>
            </a:bodyPr>
            <a:lstStyle/>
            <a:p>
              <a:pPr lvl="0">
                <a:lnSpc>
                  <a:spcPct val="150000"/>
                </a:lnSpc>
              </a:pPr>
              <a:r>
                <a:rPr lang="zh-CN" altLang="en-US" b="1" dirty="0">
                  <a:solidFill>
                    <a:srgbClr val="333399"/>
                  </a:solidFill>
                  <a:latin typeface="微软雅黑" panose="020B0503020204020204" pitchFamily="34" charset="-122"/>
                  <a:ea typeface="微软雅黑" panose="020B0503020204020204" pitchFamily="34" charset="-122"/>
                </a:rPr>
                <a:t>第二阶段</a:t>
              </a:r>
              <a:r>
                <a:rPr lang="en-US" altLang="zh-CN" b="1" dirty="0">
                  <a:solidFill>
                    <a:srgbClr val="333399"/>
                  </a:solidFill>
                  <a:latin typeface="微软雅黑" panose="020B0503020204020204" pitchFamily="34" charset="-122"/>
                  <a:ea typeface="微软雅黑" panose="020B0503020204020204" pitchFamily="34" charset="-122"/>
                </a:rPr>
                <a:t>-</a:t>
              </a:r>
              <a:r>
                <a:rPr lang="zh-CN" altLang="en-US" b="1" dirty="0">
                  <a:solidFill>
                    <a:srgbClr val="333399"/>
                  </a:solidFill>
                  <a:latin typeface="微软雅黑" panose="020B0503020204020204" pitchFamily="34" charset="-122"/>
                  <a:ea typeface="微软雅黑" panose="020B0503020204020204" pitchFamily="34" charset="-122"/>
                </a:rPr>
                <a:t>测试，使用模型，对将来的或未知的对象进行分类</a:t>
              </a:r>
            </a:p>
          </p:txBody>
        </p:sp>
        <p:grpSp>
          <p:nvGrpSpPr>
            <p:cNvPr id="7" name="组合 6"/>
            <p:cNvGrpSpPr/>
            <p:nvPr/>
          </p:nvGrpSpPr>
          <p:grpSpPr>
            <a:xfrm>
              <a:off x="1721532" y="1822080"/>
              <a:ext cx="933449" cy="504825"/>
              <a:chOff x="2897189" y="2125664"/>
              <a:chExt cx="933449" cy="504825"/>
            </a:xfrm>
          </p:grpSpPr>
          <p:sp>
            <p:nvSpPr>
              <p:cNvPr id="9" name="MH_Other_1"/>
              <p:cNvSpPr>
                <a:spLocks noChangeArrowheads="1"/>
              </p:cNvSpPr>
              <p:nvPr>
                <p:custDataLst>
                  <p:tags r:id="rId2"/>
                </p:custDataLst>
              </p:nvPr>
            </p:nvSpPr>
            <p:spPr bwMode="auto">
              <a:xfrm>
                <a:off x="2897189" y="2125664"/>
                <a:ext cx="504825" cy="504825"/>
              </a:xfrm>
              <a:prstGeom prst="rect">
                <a:avLst/>
              </a:prstGeom>
              <a:solidFill>
                <a:srgbClr val="0070C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0" name="MH_Other_2"/>
              <p:cNvSpPr/>
              <p:nvPr>
                <p:custDataLst>
                  <p:tags r:id="rId3"/>
                </p:custDataLst>
              </p:nvPr>
            </p:nvSpPr>
            <p:spPr>
              <a:xfrm>
                <a:off x="3430588" y="2230438"/>
                <a:ext cx="400050" cy="400050"/>
              </a:xfrm>
              <a:prstGeom prst="rect">
                <a:avLst/>
              </a:prstGeom>
              <a:solidFill>
                <a:schemeClr val="accent1">
                  <a:lumMod val="40000"/>
                  <a:lumOff val="6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grpSp>
      </p:grpSp>
      <p:grpSp>
        <p:nvGrpSpPr>
          <p:cNvPr id="27" name="Group 4"/>
          <p:cNvGrpSpPr/>
          <p:nvPr/>
        </p:nvGrpSpPr>
        <p:grpSpPr bwMode="auto">
          <a:xfrm>
            <a:off x="1557931" y="3215659"/>
            <a:ext cx="6028137" cy="3441522"/>
            <a:chOff x="315" y="827"/>
            <a:chExt cx="5442" cy="3166"/>
          </a:xfrm>
        </p:grpSpPr>
        <p:grpSp>
          <p:nvGrpSpPr>
            <p:cNvPr id="28" name="Group 4"/>
            <p:cNvGrpSpPr/>
            <p:nvPr/>
          </p:nvGrpSpPr>
          <p:grpSpPr bwMode="auto">
            <a:xfrm>
              <a:off x="2805" y="827"/>
              <a:ext cx="1190" cy="949"/>
              <a:chOff x="2800" y="989"/>
              <a:chExt cx="1190" cy="949"/>
            </a:xfrm>
          </p:grpSpPr>
          <p:pic>
            <p:nvPicPr>
              <p:cNvPr id="46" name="Picture 5"/>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0" y="989"/>
                <a:ext cx="1190"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6"/>
              <p:cNvSpPr>
                <a:spLocks noChangeArrowheads="1"/>
              </p:cNvSpPr>
              <p:nvPr/>
            </p:nvSpPr>
            <p:spPr bwMode="auto">
              <a:xfrm>
                <a:off x="2910" y="1369"/>
                <a:ext cx="95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b="1">
                    <a:solidFill>
                      <a:srgbClr val="333399"/>
                    </a:solidFill>
                    <a:latin typeface="微软雅黑" panose="020B0503020204020204" pitchFamily="34" charset="-122"/>
                    <a:ea typeface="微软雅黑" panose="020B0503020204020204" pitchFamily="34" charset="-122"/>
                  </a:rPr>
                  <a:t>分类规则</a:t>
                </a:r>
              </a:p>
            </p:txBody>
          </p:sp>
        </p:grpSp>
        <p:grpSp>
          <p:nvGrpSpPr>
            <p:cNvPr id="29" name="Group 7"/>
            <p:cNvGrpSpPr/>
            <p:nvPr/>
          </p:nvGrpSpPr>
          <p:grpSpPr bwMode="auto">
            <a:xfrm>
              <a:off x="1383" y="1525"/>
              <a:ext cx="1070" cy="949"/>
              <a:chOff x="1359" y="1723"/>
              <a:chExt cx="1070" cy="949"/>
            </a:xfrm>
          </p:grpSpPr>
          <p:pic>
            <p:nvPicPr>
              <p:cNvPr id="44" name="Picture 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9" y="1723"/>
                <a:ext cx="1070"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9"/>
              <p:cNvSpPr>
                <a:spLocks noChangeArrowheads="1"/>
              </p:cNvSpPr>
              <p:nvPr/>
            </p:nvSpPr>
            <p:spPr bwMode="auto">
              <a:xfrm>
                <a:off x="1423" y="2103"/>
                <a:ext cx="934"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b="1">
                    <a:solidFill>
                      <a:srgbClr val="333399"/>
                    </a:solidFill>
                    <a:latin typeface="微软雅黑" panose="020B0503020204020204" pitchFamily="34" charset="-122"/>
                    <a:ea typeface="微软雅黑" panose="020B0503020204020204" pitchFamily="34" charset="-122"/>
                  </a:rPr>
                  <a:t>测试集</a:t>
                </a:r>
              </a:p>
            </p:txBody>
          </p:sp>
        </p:grpSp>
        <p:graphicFrame>
          <p:nvGraphicFramePr>
            <p:cNvPr id="30" name="Object 10"/>
            <p:cNvGraphicFramePr/>
            <p:nvPr/>
          </p:nvGraphicFramePr>
          <p:xfrm>
            <a:off x="315" y="2881"/>
            <a:ext cx="3426" cy="1112"/>
          </p:xfrm>
          <a:graphic>
            <a:graphicData uri="http://schemas.openxmlformats.org/presentationml/2006/ole">
              <mc:AlternateContent xmlns:mc="http://schemas.openxmlformats.org/markup-compatibility/2006">
                <mc:Choice xmlns:v="urn:schemas-microsoft-com:vml" Requires="v">
                  <p:oleObj spid="_x0000_s4174" name="Worksheet" r:id="rId7" imgW="5438775" imgH="1765300" progId="Excel.Sheet.8">
                    <p:embed/>
                  </p:oleObj>
                </mc:Choice>
                <mc:Fallback>
                  <p:oleObj name="Worksheet" r:id="rId7" imgW="5438775" imgH="1765300" progId="Excel.Sheet.8">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 y="2881"/>
                          <a:ext cx="3426" cy="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Line 11"/>
            <p:cNvSpPr>
              <a:spLocks noChangeShapeType="1"/>
            </p:cNvSpPr>
            <p:nvPr/>
          </p:nvSpPr>
          <p:spPr bwMode="auto">
            <a:xfrm flipH="1">
              <a:off x="385" y="2341"/>
              <a:ext cx="1036" cy="44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solidFill>
                  <a:srgbClr val="333399"/>
                </a:solidFill>
                <a:latin typeface="微软雅黑" panose="020B0503020204020204" pitchFamily="34" charset="-122"/>
                <a:ea typeface="微软雅黑" panose="020B0503020204020204" pitchFamily="34" charset="-122"/>
              </a:endParaRPr>
            </a:p>
          </p:txBody>
        </p:sp>
        <p:sp>
          <p:nvSpPr>
            <p:cNvPr id="32" name="Line 12"/>
            <p:cNvSpPr>
              <a:spLocks noChangeShapeType="1"/>
            </p:cNvSpPr>
            <p:nvPr/>
          </p:nvSpPr>
          <p:spPr bwMode="auto">
            <a:xfrm>
              <a:off x="2426" y="2296"/>
              <a:ext cx="1225" cy="49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solidFill>
                  <a:srgbClr val="333399"/>
                </a:solidFill>
                <a:latin typeface="微软雅黑" panose="020B0503020204020204" pitchFamily="34" charset="-122"/>
                <a:ea typeface="微软雅黑" panose="020B0503020204020204" pitchFamily="34" charset="-122"/>
              </a:endParaRPr>
            </a:p>
          </p:txBody>
        </p:sp>
        <p:sp>
          <p:nvSpPr>
            <p:cNvPr id="33" name="AutoShape 13"/>
            <p:cNvSpPr>
              <a:spLocks noChangeArrowheads="1"/>
            </p:cNvSpPr>
            <p:nvPr/>
          </p:nvSpPr>
          <p:spPr bwMode="auto">
            <a:xfrm>
              <a:off x="4914" y="2988"/>
              <a:ext cx="344" cy="373"/>
            </a:xfrm>
            <a:prstGeom prst="downArrow">
              <a:avLst>
                <a:gd name="adj1" fmla="val 50000"/>
                <a:gd name="adj2" fmla="val 27118"/>
              </a:avLst>
            </a:prstGeom>
            <a:solidFill>
              <a:srgbClr val="2597B8"/>
            </a:solidFill>
            <a:ln w="12700">
              <a:solidFill>
                <a:srgbClr val="000000"/>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b="1">
                <a:solidFill>
                  <a:srgbClr val="333399"/>
                </a:solidFill>
                <a:latin typeface="微软雅黑" panose="020B0503020204020204" pitchFamily="34" charset="-122"/>
                <a:ea typeface="微软雅黑" panose="020B0503020204020204" pitchFamily="34" charset="-122"/>
              </a:endParaRPr>
            </a:p>
          </p:txBody>
        </p:sp>
        <p:sp>
          <p:nvSpPr>
            <p:cNvPr id="34" name="Freeform 14"/>
            <p:cNvSpPr/>
            <p:nvPr/>
          </p:nvSpPr>
          <p:spPr bwMode="auto">
            <a:xfrm>
              <a:off x="4114" y="1207"/>
              <a:ext cx="593" cy="483"/>
            </a:xfrm>
            <a:custGeom>
              <a:avLst/>
              <a:gdLst>
                <a:gd name="T0" fmla="*/ 0 w 593"/>
                <a:gd name="T1" fmla="*/ 34 h 483"/>
                <a:gd name="T2" fmla="*/ 200 w 593"/>
                <a:gd name="T3" fmla="*/ 0 h 483"/>
                <a:gd name="T4" fmla="*/ 159 w 593"/>
                <a:gd name="T5" fmla="*/ 58 h 483"/>
                <a:gd name="T6" fmla="*/ 515 w 593"/>
                <a:gd name="T7" fmla="*/ 306 h 483"/>
                <a:gd name="T8" fmla="*/ 555 w 593"/>
                <a:gd name="T9" fmla="*/ 248 h 483"/>
                <a:gd name="T10" fmla="*/ 592 w 593"/>
                <a:gd name="T11" fmla="*/ 448 h 483"/>
                <a:gd name="T12" fmla="*/ 392 w 593"/>
                <a:gd name="T13" fmla="*/ 482 h 483"/>
                <a:gd name="T14" fmla="*/ 433 w 593"/>
                <a:gd name="T15" fmla="*/ 424 h 483"/>
                <a:gd name="T16" fmla="*/ 77 w 593"/>
                <a:gd name="T17" fmla="*/ 176 h 483"/>
                <a:gd name="T18" fmla="*/ 37 w 593"/>
                <a:gd name="T19" fmla="*/ 234 h 483"/>
                <a:gd name="T20" fmla="*/ 0 w 593"/>
                <a:gd name="T21" fmla="*/ 34 h 4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93"/>
                <a:gd name="T34" fmla="*/ 0 h 483"/>
                <a:gd name="T35" fmla="*/ 593 w 593"/>
                <a:gd name="T36" fmla="*/ 483 h 4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93" h="483">
                  <a:moveTo>
                    <a:pt x="0" y="34"/>
                  </a:moveTo>
                  <a:lnTo>
                    <a:pt x="200" y="0"/>
                  </a:lnTo>
                  <a:lnTo>
                    <a:pt x="159" y="58"/>
                  </a:lnTo>
                  <a:lnTo>
                    <a:pt x="515" y="306"/>
                  </a:lnTo>
                  <a:lnTo>
                    <a:pt x="555" y="248"/>
                  </a:lnTo>
                  <a:lnTo>
                    <a:pt x="592" y="448"/>
                  </a:lnTo>
                  <a:lnTo>
                    <a:pt x="392" y="482"/>
                  </a:lnTo>
                  <a:lnTo>
                    <a:pt x="433" y="424"/>
                  </a:lnTo>
                  <a:lnTo>
                    <a:pt x="77" y="176"/>
                  </a:lnTo>
                  <a:lnTo>
                    <a:pt x="37" y="234"/>
                  </a:lnTo>
                  <a:lnTo>
                    <a:pt x="0" y="34"/>
                  </a:lnTo>
                </a:path>
              </a:pathLst>
            </a:custGeom>
            <a:solidFill>
              <a:srgbClr val="2597B8"/>
            </a:solidFill>
            <a:ln w="12700" cap="rnd" cmpd="sng">
              <a:solidFill>
                <a:srgbClr val="000000"/>
              </a:solidFill>
              <a:prstDash val="solid"/>
              <a:round/>
            </a:ln>
          </p:spPr>
          <p:txBody>
            <a:bodyPr/>
            <a:lstStyle/>
            <a:p>
              <a:endParaRPr lang="zh-CN" altLang="en-US" b="1">
                <a:solidFill>
                  <a:srgbClr val="333399"/>
                </a:solidFill>
                <a:latin typeface="微软雅黑" panose="020B0503020204020204" pitchFamily="34" charset="-122"/>
                <a:ea typeface="微软雅黑" panose="020B0503020204020204" pitchFamily="34" charset="-122"/>
              </a:endParaRPr>
            </a:p>
          </p:txBody>
        </p:sp>
        <p:grpSp>
          <p:nvGrpSpPr>
            <p:cNvPr id="35" name="Group 15"/>
            <p:cNvGrpSpPr/>
            <p:nvPr/>
          </p:nvGrpSpPr>
          <p:grpSpPr bwMode="auto">
            <a:xfrm>
              <a:off x="4192" y="1846"/>
              <a:ext cx="1122" cy="514"/>
              <a:chOff x="4187" y="2008"/>
              <a:chExt cx="1122" cy="514"/>
            </a:xfrm>
          </p:grpSpPr>
          <p:pic>
            <p:nvPicPr>
              <p:cNvPr id="42" name="Picture 1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87" y="2008"/>
                <a:ext cx="1122"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ectangle 17"/>
              <p:cNvSpPr>
                <a:spLocks noChangeArrowheads="1"/>
              </p:cNvSpPr>
              <p:nvPr/>
            </p:nvSpPr>
            <p:spPr bwMode="auto">
              <a:xfrm>
                <a:off x="4265" y="2136"/>
                <a:ext cx="95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b="1" dirty="0">
                    <a:solidFill>
                      <a:srgbClr val="333399"/>
                    </a:solidFill>
                    <a:latin typeface="微软雅黑" panose="020B0503020204020204" pitchFamily="34" charset="-122"/>
                    <a:ea typeface="微软雅黑" panose="020B0503020204020204" pitchFamily="34" charset="-122"/>
                  </a:rPr>
                  <a:t>未知数据</a:t>
                </a:r>
              </a:p>
            </p:txBody>
          </p:sp>
        </p:grpSp>
        <p:sp>
          <p:nvSpPr>
            <p:cNvPr id="36" name="Rectangle 18"/>
            <p:cNvSpPr>
              <a:spLocks noChangeArrowheads="1"/>
            </p:cNvSpPr>
            <p:nvPr/>
          </p:nvSpPr>
          <p:spPr bwMode="auto">
            <a:xfrm>
              <a:off x="3743" y="2523"/>
              <a:ext cx="2014" cy="31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en-US" altLang="zh-CN" b="1">
                  <a:solidFill>
                    <a:srgbClr val="333399"/>
                  </a:solidFill>
                  <a:latin typeface="微软雅黑" panose="020B0503020204020204" pitchFamily="34" charset="-122"/>
                  <a:ea typeface="微软雅黑" panose="020B0503020204020204" pitchFamily="34" charset="-122"/>
                </a:rPr>
                <a:t>(Jeff, Professor, 4)</a:t>
              </a:r>
            </a:p>
          </p:txBody>
        </p:sp>
        <p:sp>
          <p:nvSpPr>
            <p:cNvPr id="37" name="Line 19"/>
            <p:cNvSpPr>
              <a:spLocks noChangeShapeType="1"/>
            </p:cNvSpPr>
            <p:nvPr/>
          </p:nvSpPr>
          <p:spPr bwMode="auto">
            <a:xfrm flipH="1">
              <a:off x="3890" y="2297"/>
              <a:ext cx="297" cy="24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solidFill>
                  <a:srgbClr val="333399"/>
                </a:solidFill>
                <a:latin typeface="微软雅黑" panose="020B0503020204020204" pitchFamily="34" charset="-122"/>
                <a:ea typeface="微软雅黑" panose="020B0503020204020204" pitchFamily="34" charset="-122"/>
              </a:endParaRPr>
            </a:p>
          </p:txBody>
        </p:sp>
        <p:sp>
          <p:nvSpPr>
            <p:cNvPr id="38" name="Line 20"/>
            <p:cNvSpPr>
              <a:spLocks noChangeShapeType="1"/>
            </p:cNvSpPr>
            <p:nvPr/>
          </p:nvSpPr>
          <p:spPr bwMode="auto">
            <a:xfrm>
              <a:off x="5327" y="2297"/>
              <a:ext cx="229" cy="22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b="1">
                <a:solidFill>
                  <a:srgbClr val="333399"/>
                </a:solidFill>
                <a:latin typeface="微软雅黑" panose="020B0503020204020204" pitchFamily="34" charset="-122"/>
                <a:ea typeface="微软雅黑" panose="020B0503020204020204" pitchFamily="34" charset="-122"/>
              </a:endParaRPr>
            </a:p>
          </p:txBody>
        </p:sp>
        <p:sp>
          <p:nvSpPr>
            <p:cNvPr id="39" name="Freeform 21"/>
            <p:cNvSpPr/>
            <p:nvPr/>
          </p:nvSpPr>
          <p:spPr bwMode="auto">
            <a:xfrm>
              <a:off x="2122" y="1118"/>
              <a:ext cx="568" cy="374"/>
            </a:xfrm>
            <a:custGeom>
              <a:avLst/>
              <a:gdLst>
                <a:gd name="T0" fmla="*/ 567 w 568"/>
                <a:gd name="T1" fmla="*/ 59 h 374"/>
                <a:gd name="T2" fmla="*/ 503 w 568"/>
                <a:gd name="T3" fmla="*/ 220 h 374"/>
                <a:gd name="T4" fmla="*/ 478 w 568"/>
                <a:gd name="T5" fmla="*/ 165 h 374"/>
                <a:gd name="T6" fmla="*/ 138 w 568"/>
                <a:gd name="T7" fmla="*/ 318 h 374"/>
                <a:gd name="T8" fmla="*/ 163 w 568"/>
                <a:gd name="T9" fmla="*/ 373 h 374"/>
                <a:gd name="T10" fmla="*/ 0 w 568"/>
                <a:gd name="T11" fmla="*/ 314 h 374"/>
                <a:gd name="T12" fmla="*/ 64 w 568"/>
                <a:gd name="T13" fmla="*/ 153 h 374"/>
                <a:gd name="T14" fmla="*/ 89 w 568"/>
                <a:gd name="T15" fmla="*/ 208 h 374"/>
                <a:gd name="T16" fmla="*/ 429 w 568"/>
                <a:gd name="T17" fmla="*/ 55 h 374"/>
                <a:gd name="T18" fmla="*/ 404 w 568"/>
                <a:gd name="T19" fmla="*/ 0 h 374"/>
                <a:gd name="T20" fmla="*/ 567 w 568"/>
                <a:gd name="T21" fmla="*/ 59 h 3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8"/>
                <a:gd name="T34" fmla="*/ 0 h 374"/>
                <a:gd name="T35" fmla="*/ 568 w 568"/>
                <a:gd name="T36" fmla="*/ 374 h 3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8" h="374">
                  <a:moveTo>
                    <a:pt x="567" y="59"/>
                  </a:moveTo>
                  <a:lnTo>
                    <a:pt x="503" y="220"/>
                  </a:lnTo>
                  <a:lnTo>
                    <a:pt x="478" y="165"/>
                  </a:lnTo>
                  <a:lnTo>
                    <a:pt x="138" y="318"/>
                  </a:lnTo>
                  <a:lnTo>
                    <a:pt x="163" y="373"/>
                  </a:lnTo>
                  <a:lnTo>
                    <a:pt x="0" y="314"/>
                  </a:lnTo>
                  <a:lnTo>
                    <a:pt x="64" y="153"/>
                  </a:lnTo>
                  <a:lnTo>
                    <a:pt x="89" y="208"/>
                  </a:lnTo>
                  <a:lnTo>
                    <a:pt x="429" y="55"/>
                  </a:lnTo>
                  <a:lnTo>
                    <a:pt x="404" y="0"/>
                  </a:lnTo>
                  <a:lnTo>
                    <a:pt x="567" y="59"/>
                  </a:lnTo>
                </a:path>
              </a:pathLst>
            </a:custGeom>
            <a:solidFill>
              <a:srgbClr val="2597B8"/>
            </a:solidFill>
            <a:ln w="12700" cap="rnd" cmpd="sng">
              <a:solidFill>
                <a:srgbClr val="000000"/>
              </a:solidFill>
              <a:prstDash val="solid"/>
              <a:round/>
            </a:ln>
          </p:spPr>
          <p:txBody>
            <a:bodyPr/>
            <a:lstStyle/>
            <a:p>
              <a:endParaRPr lang="zh-CN" altLang="en-US" b="1">
                <a:solidFill>
                  <a:srgbClr val="333399"/>
                </a:solidFill>
                <a:latin typeface="微软雅黑" panose="020B0503020204020204" pitchFamily="34" charset="-122"/>
                <a:ea typeface="微软雅黑" panose="020B0503020204020204" pitchFamily="34" charset="-122"/>
              </a:endParaRPr>
            </a:p>
          </p:txBody>
        </p:sp>
        <p:pic>
          <p:nvPicPr>
            <p:cNvPr id="40" name="Picture 2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68" y="3453"/>
              <a:ext cx="454"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23"/>
            <p:cNvSpPr>
              <a:spLocks noChangeArrowheads="1"/>
            </p:cNvSpPr>
            <p:nvPr/>
          </p:nvSpPr>
          <p:spPr bwMode="auto">
            <a:xfrm>
              <a:off x="3789" y="2962"/>
              <a:ext cx="1232"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en-US" altLang="zh-CN" sz="2100" b="1">
                  <a:solidFill>
                    <a:srgbClr val="333399"/>
                  </a:solidFill>
                  <a:latin typeface="微软雅黑" panose="020B0503020204020204" pitchFamily="34" charset="-122"/>
                  <a:ea typeface="微软雅黑" panose="020B0503020204020204" pitchFamily="34" charset="-122"/>
                </a:rPr>
                <a:t>Tenured?</a:t>
              </a:r>
            </a:p>
          </p:txBody>
        </p:sp>
      </p:grpSp>
      <p:pic>
        <p:nvPicPr>
          <p:cNvPr id="3" name="图片 2"/>
          <p:cNvPicPr>
            <a:picLocks noChangeAspect="1"/>
          </p:cNvPicPr>
          <p:nvPr/>
        </p:nvPicPr>
        <p:blipFill>
          <a:blip r:embed="rId11"/>
          <a:stretch>
            <a:fillRect/>
          </a:stretch>
        </p:blipFill>
        <p:spPr>
          <a:xfrm>
            <a:off x="1200410" y="1340523"/>
            <a:ext cx="6385658" cy="1632941"/>
          </a:xfrm>
          <a:prstGeom prst="rect">
            <a:avLst/>
          </a:prstGeom>
        </p:spPr>
      </p:pic>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1101497" y="1199785"/>
            <a:ext cx="7928207" cy="438580"/>
          </a:xfrm>
          <a:prstGeom prst="rect">
            <a:avLst/>
          </a:prstGeom>
        </p:spPr>
        <p:txBody>
          <a:bodyPr wrap="square" lIns="68577" tIns="34289" rIns="68577" bIns="34289">
            <a:spAutoFit/>
          </a:bodyPr>
          <a:lstStyle/>
          <a:p>
            <a:r>
              <a:rPr lang="zh-CN" altLang="en-US" sz="2400" dirty="0"/>
              <a:t>模型评估与选择</a:t>
            </a:r>
            <a:endParaRPr lang="en-US" altLang="zh-CN" sz="2400" dirty="0"/>
          </a:p>
        </p:txBody>
      </p:sp>
      <p:sp>
        <p:nvSpPr>
          <p:cNvPr id="49" name="矩形 48"/>
          <p:cNvSpPr/>
          <p:nvPr/>
        </p:nvSpPr>
        <p:spPr bwMode="auto">
          <a:xfrm>
            <a:off x="224486" y="1066862"/>
            <a:ext cx="830796" cy="5715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grpSp>
        <p:nvGrpSpPr>
          <p:cNvPr id="122" name="组合 121"/>
          <p:cNvGrpSpPr/>
          <p:nvPr/>
        </p:nvGrpSpPr>
        <p:grpSpPr>
          <a:xfrm>
            <a:off x="629841" y="1963320"/>
            <a:ext cx="6715438" cy="458908"/>
            <a:chOff x="1721532" y="1744725"/>
            <a:chExt cx="8953917" cy="611877"/>
          </a:xfrm>
        </p:grpSpPr>
        <p:sp>
          <p:nvSpPr>
            <p:cNvPr id="123" name="矩形 122"/>
            <p:cNvSpPr/>
            <p:nvPr/>
          </p:nvSpPr>
          <p:spPr>
            <a:xfrm>
              <a:off x="2759757" y="1744725"/>
              <a:ext cx="7915692" cy="611877"/>
            </a:xfrm>
            <a:prstGeom prst="rect">
              <a:avLst/>
            </a:prstGeom>
          </p:spPr>
          <p:txBody>
            <a:bodyPr wrap="square" anchor="ctr">
              <a:spAutoFit/>
            </a:bodyPr>
            <a:lstStyle/>
            <a:p>
              <a:pPr lvl="0">
                <a:lnSpc>
                  <a:spcPct val="150000"/>
                </a:lnSpc>
              </a:pPr>
              <a:r>
                <a:rPr lang="zh-CN" altLang="en-US" b="1" dirty="0">
                  <a:solidFill>
                    <a:srgbClr val="333399"/>
                  </a:solidFill>
                  <a:latin typeface="微软雅黑" panose="020B0503020204020204" pitchFamily="34" charset="-122"/>
                  <a:ea typeface="微软雅黑" panose="020B0503020204020204" pitchFamily="34" charset="-122"/>
                </a:rPr>
                <a:t>评价指标</a:t>
              </a:r>
              <a:r>
                <a:rPr lang="en-US" altLang="zh-CN" b="1" dirty="0">
                  <a:solidFill>
                    <a:srgbClr val="333399"/>
                  </a:solidFill>
                  <a:latin typeface="微软雅黑" panose="020B0503020204020204" pitchFamily="34" charset="-122"/>
                  <a:ea typeface="微软雅黑" panose="020B0503020204020204" pitchFamily="34" charset="-122"/>
                </a:rPr>
                <a:t>: </a:t>
              </a:r>
              <a:r>
                <a:rPr lang="zh-CN" altLang="en-US" b="1" dirty="0">
                  <a:solidFill>
                    <a:srgbClr val="333399"/>
                  </a:solidFill>
                  <a:latin typeface="微软雅黑" panose="020B0503020204020204" pitchFamily="34" charset="-122"/>
                  <a:ea typeface="微软雅黑" panose="020B0503020204020204" pitchFamily="34" charset="-122"/>
                </a:rPr>
                <a:t>我们如何测量精度</a:t>
              </a:r>
              <a:r>
                <a:rPr lang="en-US" altLang="zh-CN" b="1" dirty="0">
                  <a:solidFill>
                    <a:srgbClr val="333399"/>
                  </a:solidFill>
                  <a:latin typeface="微软雅黑" panose="020B0503020204020204" pitchFamily="34" charset="-122"/>
                  <a:ea typeface="微软雅黑" panose="020B0503020204020204" pitchFamily="34" charset="-122"/>
                </a:rPr>
                <a:t>?</a:t>
              </a:r>
              <a:r>
                <a:rPr lang="zh-CN" altLang="en-US" b="1" dirty="0">
                  <a:solidFill>
                    <a:srgbClr val="333399"/>
                  </a:solidFill>
                  <a:latin typeface="微软雅黑" panose="020B0503020204020204" pitchFamily="34" charset="-122"/>
                  <a:ea typeface="微软雅黑" panose="020B0503020204020204" pitchFamily="34" charset="-122"/>
                </a:rPr>
                <a:t>其他指标要考虑吗</a:t>
              </a:r>
              <a:r>
                <a:rPr lang="en-US" altLang="zh-CN" b="1" dirty="0">
                  <a:solidFill>
                    <a:srgbClr val="333399"/>
                  </a:solidFill>
                  <a:latin typeface="微软雅黑" panose="020B0503020204020204" pitchFamily="34" charset="-122"/>
                  <a:ea typeface="微软雅黑" panose="020B0503020204020204" pitchFamily="34" charset="-122"/>
                </a:rPr>
                <a:t>?</a:t>
              </a:r>
            </a:p>
          </p:txBody>
        </p:sp>
        <p:grpSp>
          <p:nvGrpSpPr>
            <p:cNvPr id="124" name="组合 123"/>
            <p:cNvGrpSpPr/>
            <p:nvPr/>
          </p:nvGrpSpPr>
          <p:grpSpPr>
            <a:xfrm>
              <a:off x="1721532" y="1822080"/>
              <a:ext cx="933449" cy="504825"/>
              <a:chOff x="2897189" y="2125664"/>
              <a:chExt cx="933449" cy="504825"/>
            </a:xfrm>
          </p:grpSpPr>
          <p:sp>
            <p:nvSpPr>
              <p:cNvPr id="125" name="MH_Other_1"/>
              <p:cNvSpPr>
                <a:spLocks noChangeArrowheads="1"/>
              </p:cNvSpPr>
              <p:nvPr>
                <p:custDataLst>
                  <p:tags r:id="rId13"/>
                </p:custDataLst>
              </p:nvPr>
            </p:nvSpPr>
            <p:spPr bwMode="auto">
              <a:xfrm>
                <a:off x="2897189" y="2125664"/>
                <a:ext cx="504825" cy="504825"/>
              </a:xfrm>
              <a:prstGeom prst="rect">
                <a:avLst/>
              </a:prstGeom>
              <a:solidFill>
                <a:srgbClr val="0070C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26" name="MH_Other_2"/>
              <p:cNvSpPr/>
              <p:nvPr>
                <p:custDataLst>
                  <p:tags r:id="rId14"/>
                </p:custDataLst>
              </p:nvPr>
            </p:nvSpPr>
            <p:spPr>
              <a:xfrm>
                <a:off x="3430588" y="2230438"/>
                <a:ext cx="400050" cy="400050"/>
              </a:xfrm>
              <a:prstGeom prst="rect">
                <a:avLst/>
              </a:prstGeom>
              <a:solidFill>
                <a:schemeClr val="accent1">
                  <a:lumMod val="40000"/>
                  <a:lumOff val="6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grpSp>
      </p:grpSp>
      <p:grpSp>
        <p:nvGrpSpPr>
          <p:cNvPr id="127" name="组合 126"/>
          <p:cNvGrpSpPr/>
          <p:nvPr/>
        </p:nvGrpSpPr>
        <p:grpSpPr>
          <a:xfrm>
            <a:off x="629842" y="3375400"/>
            <a:ext cx="7885508" cy="1447876"/>
            <a:chOff x="4229782" y="4432378"/>
            <a:chExt cx="10514011" cy="1930501"/>
          </a:xfrm>
        </p:grpSpPr>
        <p:sp>
          <p:nvSpPr>
            <p:cNvPr id="128" name="矩形 127"/>
            <p:cNvSpPr/>
            <p:nvPr/>
          </p:nvSpPr>
          <p:spPr>
            <a:xfrm>
              <a:off x="5268007" y="4432378"/>
              <a:ext cx="6724678" cy="611877"/>
            </a:xfrm>
            <a:prstGeom prst="rect">
              <a:avLst/>
            </a:prstGeom>
          </p:spPr>
          <p:txBody>
            <a:bodyPr wrap="square" anchor="ctr">
              <a:spAutoFit/>
            </a:bodyPr>
            <a:lstStyle/>
            <a:p>
              <a:pPr lvl="0">
                <a:lnSpc>
                  <a:spcPct val="150000"/>
                </a:lnSpc>
              </a:pPr>
              <a:r>
                <a:rPr lang="zh-CN" altLang="en-US" b="1" dirty="0">
                  <a:solidFill>
                    <a:srgbClr val="333399"/>
                  </a:solidFill>
                  <a:latin typeface="微软雅黑" panose="020B0503020204020204" pitchFamily="34" charset="-122"/>
                  <a:ea typeface="微软雅黑" panose="020B0503020204020204" pitchFamily="34" charset="-122"/>
                </a:rPr>
                <a:t>评估一个分类准确率的方法</a:t>
              </a:r>
            </a:p>
          </p:txBody>
        </p:sp>
        <p:grpSp>
          <p:nvGrpSpPr>
            <p:cNvPr id="129" name="组合 128"/>
            <p:cNvGrpSpPr/>
            <p:nvPr/>
          </p:nvGrpSpPr>
          <p:grpSpPr>
            <a:xfrm>
              <a:off x="4229782" y="4485905"/>
              <a:ext cx="1038225" cy="923925"/>
              <a:chOff x="5405439" y="4789489"/>
              <a:chExt cx="1038225" cy="923925"/>
            </a:xfrm>
          </p:grpSpPr>
          <p:sp>
            <p:nvSpPr>
              <p:cNvPr id="131" name="MH_Other_5"/>
              <p:cNvSpPr/>
              <p:nvPr>
                <p:custDataLst>
                  <p:tags r:id="rId9"/>
                </p:custDataLst>
              </p:nvPr>
            </p:nvSpPr>
            <p:spPr>
              <a:xfrm>
                <a:off x="5405439" y="4789489"/>
                <a:ext cx="504825" cy="504825"/>
              </a:xfrm>
              <a:prstGeom prst="rect">
                <a:avLst/>
              </a:prstGeom>
              <a:solidFill>
                <a:schemeClr val="bg2">
                  <a:lumMod val="25000"/>
                </a:schemeClr>
              </a:solidFill>
            </p:spPr>
            <p:txBody>
              <a:bodyPr anchor="ctr"/>
              <a:lstStyle/>
              <a:p>
                <a:pPr algn="ctr">
                  <a:defRPr/>
                </a:pPr>
                <a:endParaRPr lang="zh-CN" altLang="en-US" b="1" dirty="0" err="1">
                  <a:solidFill>
                    <a:srgbClr val="FFFFFF"/>
                  </a:solidFill>
                  <a:latin typeface="微软雅黑" panose="020B0503020204020204" pitchFamily="34" charset="-122"/>
                  <a:ea typeface="微软雅黑" panose="020B0503020204020204" pitchFamily="34" charset="-122"/>
                </a:endParaRPr>
              </a:p>
            </p:txBody>
          </p:sp>
          <p:sp>
            <p:nvSpPr>
              <p:cNvPr id="132" name="MH_Other_6"/>
              <p:cNvSpPr/>
              <p:nvPr>
                <p:custDataLst>
                  <p:tags r:id="rId10"/>
                </p:custDataLst>
              </p:nvPr>
            </p:nvSpPr>
            <p:spPr>
              <a:xfrm>
                <a:off x="5938838" y="4894263"/>
                <a:ext cx="400050" cy="400050"/>
              </a:xfrm>
              <a:prstGeom prst="rect">
                <a:avLst/>
              </a:prstGeom>
              <a:solidFill>
                <a:schemeClr val="accent3">
                  <a:lumMod val="40000"/>
                  <a:lumOff val="6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133" name="MH_Other_7"/>
              <p:cNvSpPr/>
              <p:nvPr>
                <p:custDataLst>
                  <p:tags r:id="rId11"/>
                </p:custDataLst>
              </p:nvPr>
            </p:nvSpPr>
            <p:spPr>
              <a:xfrm>
                <a:off x="5519739" y="5322889"/>
                <a:ext cx="390525" cy="390525"/>
              </a:xfrm>
              <a:prstGeom prst="rect">
                <a:avLst/>
              </a:prstGeom>
              <a:solidFill>
                <a:schemeClr val="accent3">
                  <a:lumMod val="60000"/>
                  <a:lumOff val="4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134" name="MH_Other_8"/>
              <p:cNvSpPr/>
              <p:nvPr>
                <p:custDataLst>
                  <p:tags r:id="rId12"/>
                </p:custDataLst>
              </p:nvPr>
            </p:nvSpPr>
            <p:spPr>
              <a:xfrm>
                <a:off x="5938839" y="5322889"/>
                <a:ext cx="504825" cy="333375"/>
              </a:xfrm>
              <a:prstGeom prst="rect">
                <a:avLst/>
              </a:prstGeom>
              <a:solidFill>
                <a:schemeClr val="accent3">
                  <a:lumMod val="20000"/>
                  <a:lumOff val="8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grpSp>
        <p:sp>
          <p:nvSpPr>
            <p:cNvPr id="130" name="矩形 129"/>
            <p:cNvSpPr/>
            <p:nvPr/>
          </p:nvSpPr>
          <p:spPr>
            <a:xfrm>
              <a:off x="5268007" y="4909149"/>
              <a:ext cx="9475786" cy="1453730"/>
            </a:xfrm>
            <a:prstGeom prst="rect">
              <a:avLst/>
            </a:prstGeom>
          </p:spPr>
          <p:txBody>
            <a:bodyPr wrap="square" anchor="ctr">
              <a:spAutoFit/>
            </a:bodyPr>
            <a:lstStyle/>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保持方法</a:t>
              </a:r>
              <a:r>
                <a:rPr lang="en-US" altLang="zh-CN" sz="1500" b="1" dirty="0">
                  <a:solidFill>
                    <a:schemeClr val="bg2">
                      <a:lumMod val="25000"/>
                    </a:schemeClr>
                  </a:solidFill>
                  <a:latin typeface="微软雅黑" panose="020B0503020204020204" pitchFamily="34" charset="-122"/>
                  <a:ea typeface="微软雅黑" panose="020B0503020204020204" pitchFamily="34" charset="-122"/>
                </a:rPr>
                <a:t>, </a:t>
              </a: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随机二次抽样</a:t>
              </a:r>
            </a:p>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交叉验证</a:t>
              </a:r>
            </a:p>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自助法</a:t>
              </a:r>
            </a:p>
          </p:txBody>
        </p:sp>
      </p:grpSp>
      <p:grpSp>
        <p:nvGrpSpPr>
          <p:cNvPr id="135" name="组合 134"/>
          <p:cNvGrpSpPr/>
          <p:nvPr/>
        </p:nvGrpSpPr>
        <p:grpSpPr>
          <a:xfrm>
            <a:off x="629842" y="2595640"/>
            <a:ext cx="7885508" cy="692944"/>
            <a:chOff x="2988357" y="3153992"/>
            <a:chExt cx="10514011" cy="923925"/>
          </a:xfrm>
        </p:grpSpPr>
        <p:sp>
          <p:nvSpPr>
            <p:cNvPr id="136" name="矩形 135"/>
            <p:cNvSpPr/>
            <p:nvPr/>
          </p:nvSpPr>
          <p:spPr>
            <a:xfrm>
              <a:off x="4028210" y="3317187"/>
              <a:ext cx="9474158" cy="611877"/>
            </a:xfrm>
            <a:prstGeom prst="rect">
              <a:avLst/>
            </a:prstGeom>
          </p:spPr>
          <p:txBody>
            <a:bodyPr wrap="square" anchor="ctr">
              <a:spAutoFit/>
            </a:bodyPr>
            <a:lstStyle/>
            <a:p>
              <a:pPr lvl="0" algn="just">
                <a:lnSpc>
                  <a:spcPct val="150000"/>
                </a:lnSpc>
              </a:pPr>
              <a:r>
                <a:rPr lang="zh-CN" altLang="en-US" b="1" dirty="0">
                  <a:solidFill>
                    <a:srgbClr val="333399"/>
                  </a:solidFill>
                  <a:latin typeface="微软雅黑" panose="020B0503020204020204" pitchFamily="34" charset="-122"/>
                  <a:ea typeface="微软雅黑" panose="020B0503020204020204" pitchFamily="34" charset="-122"/>
                </a:rPr>
                <a:t>分类器的准确率最好在检验集上估计</a:t>
              </a:r>
              <a:endParaRPr lang="en-US" altLang="zh-CN" b="1" dirty="0">
                <a:solidFill>
                  <a:srgbClr val="333399"/>
                </a:solidFill>
                <a:latin typeface="微软雅黑" panose="020B0503020204020204" pitchFamily="34" charset="-122"/>
                <a:ea typeface="微软雅黑" panose="020B0503020204020204" pitchFamily="34" charset="-122"/>
              </a:endParaRPr>
            </a:p>
          </p:txBody>
        </p:sp>
        <p:grpSp>
          <p:nvGrpSpPr>
            <p:cNvPr id="137" name="组合 136"/>
            <p:cNvGrpSpPr/>
            <p:nvPr/>
          </p:nvGrpSpPr>
          <p:grpSpPr>
            <a:xfrm>
              <a:off x="2988357" y="3153992"/>
              <a:ext cx="1038225" cy="923925"/>
              <a:chOff x="4164014" y="3457576"/>
              <a:chExt cx="1038225" cy="923925"/>
            </a:xfrm>
          </p:grpSpPr>
          <p:sp>
            <p:nvSpPr>
              <p:cNvPr id="138" name="MH_Other_9"/>
              <p:cNvSpPr>
                <a:spLocks noChangeArrowheads="1"/>
              </p:cNvSpPr>
              <p:nvPr>
                <p:custDataLst>
                  <p:tags r:id="rId5"/>
                </p:custDataLst>
              </p:nvPr>
            </p:nvSpPr>
            <p:spPr bwMode="auto">
              <a:xfrm>
                <a:off x="4164014" y="3457576"/>
                <a:ext cx="504825" cy="504825"/>
              </a:xfrm>
              <a:prstGeom prst="rect">
                <a:avLst/>
              </a:prstGeom>
              <a:solidFill>
                <a:srgbClr val="FF66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39" name="MH_Other_10"/>
              <p:cNvSpPr/>
              <p:nvPr>
                <p:custDataLst>
                  <p:tags r:id="rId6"/>
                </p:custDataLst>
              </p:nvPr>
            </p:nvSpPr>
            <p:spPr>
              <a:xfrm>
                <a:off x="4697413" y="3562350"/>
                <a:ext cx="400050" cy="400050"/>
              </a:xfrm>
              <a:prstGeom prst="rect">
                <a:avLst/>
              </a:prstGeom>
              <a:solidFill>
                <a:schemeClr val="accent2">
                  <a:lumMod val="40000"/>
                  <a:lumOff val="6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140" name="MH_Other_11"/>
              <p:cNvSpPr/>
              <p:nvPr>
                <p:custDataLst>
                  <p:tags r:id="rId7"/>
                </p:custDataLst>
              </p:nvPr>
            </p:nvSpPr>
            <p:spPr>
              <a:xfrm>
                <a:off x="4278314" y="3990976"/>
                <a:ext cx="390525" cy="390525"/>
              </a:xfrm>
              <a:prstGeom prst="rect">
                <a:avLst/>
              </a:prstGeom>
              <a:solidFill>
                <a:schemeClr val="accent2">
                  <a:lumMod val="60000"/>
                  <a:lumOff val="4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141" name="MH_Other_12"/>
              <p:cNvSpPr/>
              <p:nvPr>
                <p:custDataLst>
                  <p:tags r:id="rId8"/>
                </p:custDataLst>
              </p:nvPr>
            </p:nvSpPr>
            <p:spPr>
              <a:xfrm>
                <a:off x="4697414" y="3990976"/>
                <a:ext cx="504825" cy="333375"/>
              </a:xfrm>
              <a:prstGeom prst="rect">
                <a:avLst/>
              </a:prstGeom>
              <a:solidFill>
                <a:schemeClr val="accent2">
                  <a:lumMod val="20000"/>
                  <a:lumOff val="8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grpSp>
      </p:grpSp>
      <p:grpSp>
        <p:nvGrpSpPr>
          <p:cNvPr id="142" name="组合 141"/>
          <p:cNvGrpSpPr/>
          <p:nvPr/>
        </p:nvGrpSpPr>
        <p:grpSpPr>
          <a:xfrm>
            <a:off x="629842" y="4828854"/>
            <a:ext cx="7885508" cy="1171900"/>
            <a:chOff x="4229782" y="4432378"/>
            <a:chExt cx="10514011" cy="1562533"/>
          </a:xfrm>
        </p:grpSpPr>
        <p:sp>
          <p:nvSpPr>
            <p:cNvPr id="143" name="矩形 142"/>
            <p:cNvSpPr/>
            <p:nvPr/>
          </p:nvSpPr>
          <p:spPr>
            <a:xfrm>
              <a:off x="5268007" y="4432378"/>
              <a:ext cx="6724678" cy="611877"/>
            </a:xfrm>
            <a:prstGeom prst="rect">
              <a:avLst/>
            </a:prstGeom>
          </p:spPr>
          <p:txBody>
            <a:bodyPr wrap="square" anchor="ctr">
              <a:spAutoFit/>
            </a:bodyPr>
            <a:lstStyle/>
            <a:p>
              <a:pPr lvl="0">
                <a:lnSpc>
                  <a:spcPct val="150000"/>
                </a:lnSpc>
              </a:pPr>
              <a:r>
                <a:rPr lang="zh-CN" altLang="en-US" b="1" dirty="0">
                  <a:solidFill>
                    <a:srgbClr val="333399"/>
                  </a:solidFill>
                  <a:latin typeface="微软雅黑" panose="020B0503020204020204" pitchFamily="34" charset="-122"/>
                  <a:ea typeface="微软雅黑" panose="020B0503020204020204" pitchFamily="34" charset="-122"/>
                </a:rPr>
                <a:t>模型选择</a:t>
              </a:r>
            </a:p>
          </p:txBody>
        </p:sp>
        <p:grpSp>
          <p:nvGrpSpPr>
            <p:cNvPr id="144" name="组合 143"/>
            <p:cNvGrpSpPr/>
            <p:nvPr/>
          </p:nvGrpSpPr>
          <p:grpSpPr>
            <a:xfrm>
              <a:off x="4229782" y="4485905"/>
              <a:ext cx="1038225" cy="923925"/>
              <a:chOff x="5405439" y="4789489"/>
              <a:chExt cx="1038225" cy="923925"/>
            </a:xfrm>
          </p:grpSpPr>
          <p:sp>
            <p:nvSpPr>
              <p:cNvPr id="146" name="MH_Other_5"/>
              <p:cNvSpPr/>
              <p:nvPr>
                <p:custDataLst>
                  <p:tags r:id="rId1"/>
                </p:custDataLst>
              </p:nvPr>
            </p:nvSpPr>
            <p:spPr>
              <a:xfrm>
                <a:off x="5405439" y="4789489"/>
                <a:ext cx="504825" cy="504825"/>
              </a:xfrm>
              <a:prstGeom prst="rect">
                <a:avLst/>
              </a:prstGeom>
              <a:solidFill>
                <a:schemeClr val="accent5">
                  <a:lumMod val="75000"/>
                </a:schemeClr>
              </a:solidFill>
            </p:spPr>
            <p:txBody>
              <a:bodyPr anchor="ctr"/>
              <a:lstStyle/>
              <a:p>
                <a:pPr algn="ctr">
                  <a:defRPr/>
                </a:pPr>
                <a:endParaRPr lang="zh-CN" altLang="en-US" b="1" dirty="0" err="1">
                  <a:solidFill>
                    <a:srgbClr val="FFFFFF"/>
                  </a:solidFill>
                  <a:latin typeface="微软雅黑" panose="020B0503020204020204" pitchFamily="34" charset="-122"/>
                  <a:ea typeface="微软雅黑" panose="020B0503020204020204" pitchFamily="34" charset="-122"/>
                </a:endParaRPr>
              </a:p>
            </p:txBody>
          </p:sp>
          <p:sp>
            <p:nvSpPr>
              <p:cNvPr id="147" name="MH_Other_6"/>
              <p:cNvSpPr/>
              <p:nvPr>
                <p:custDataLst>
                  <p:tags r:id="rId2"/>
                </p:custDataLst>
              </p:nvPr>
            </p:nvSpPr>
            <p:spPr>
              <a:xfrm>
                <a:off x="5938838" y="4894263"/>
                <a:ext cx="400050" cy="400050"/>
              </a:xfrm>
              <a:prstGeom prst="rect">
                <a:avLst/>
              </a:prstGeom>
              <a:solidFill>
                <a:schemeClr val="accent5">
                  <a:lumMod val="40000"/>
                  <a:lumOff val="6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148" name="MH_Other_7"/>
              <p:cNvSpPr/>
              <p:nvPr>
                <p:custDataLst>
                  <p:tags r:id="rId3"/>
                </p:custDataLst>
              </p:nvPr>
            </p:nvSpPr>
            <p:spPr>
              <a:xfrm>
                <a:off x="5519739" y="5322889"/>
                <a:ext cx="390525" cy="390525"/>
              </a:xfrm>
              <a:prstGeom prst="rect">
                <a:avLst/>
              </a:prstGeom>
              <a:solidFill>
                <a:schemeClr val="accent5">
                  <a:lumMod val="60000"/>
                  <a:lumOff val="4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149" name="MH_Other_8"/>
              <p:cNvSpPr/>
              <p:nvPr>
                <p:custDataLst>
                  <p:tags r:id="rId4"/>
                </p:custDataLst>
              </p:nvPr>
            </p:nvSpPr>
            <p:spPr>
              <a:xfrm>
                <a:off x="5938839" y="5322889"/>
                <a:ext cx="504825" cy="333375"/>
              </a:xfrm>
              <a:prstGeom prst="rect">
                <a:avLst/>
              </a:prstGeom>
              <a:solidFill>
                <a:schemeClr val="accent5">
                  <a:lumMod val="20000"/>
                  <a:lumOff val="8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grpSp>
        <p:sp>
          <p:nvSpPr>
            <p:cNvPr id="145" name="矩形 144"/>
            <p:cNvSpPr/>
            <p:nvPr/>
          </p:nvSpPr>
          <p:spPr>
            <a:xfrm>
              <a:off x="5268007" y="5002845"/>
              <a:ext cx="9475786" cy="992066"/>
            </a:xfrm>
            <a:prstGeom prst="rect">
              <a:avLst/>
            </a:prstGeom>
          </p:spPr>
          <p:txBody>
            <a:bodyPr wrap="square" anchor="ctr">
              <a:spAutoFit/>
            </a:bodyPr>
            <a:lstStyle/>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统计显著性检验</a:t>
              </a:r>
              <a:endParaRPr lang="en-US" altLang="zh-CN" sz="1500" b="1" dirty="0">
                <a:solidFill>
                  <a:schemeClr val="bg2">
                    <a:lumMod val="25000"/>
                  </a:schemeClr>
                </a:solidFill>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基于成本效益和</a:t>
              </a:r>
              <a:r>
                <a:rPr lang="en-US" altLang="zh-CN" sz="1500" b="1" dirty="0">
                  <a:solidFill>
                    <a:schemeClr val="bg2">
                      <a:lumMod val="25000"/>
                    </a:schemeClr>
                  </a:solidFill>
                  <a:latin typeface="微软雅黑" panose="020B0503020204020204" pitchFamily="34" charset="-122"/>
                  <a:ea typeface="微软雅黑" panose="020B0503020204020204" pitchFamily="34" charset="-122"/>
                </a:rPr>
                <a:t>ROC </a:t>
              </a: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曲线</a:t>
              </a:r>
              <a:endParaRPr lang="en-US" altLang="zh-CN" sz="1500" b="1" dirty="0">
                <a:solidFill>
                  <a:schemeClr val="bg2">
                    <a:lumMod val="25000"/>
                  </a:schemeClr>
                </a:solidFill>
                <a:latin typeface="微软雅黑" panose="020B0503020204020204" pitchFamily="34" charset="-122"/>
                <a:ea typeface="微软雅黑" panose="020B0503020204020204" pitchFamily="34" charset="-122"/>
              </a:endParaRPr>
            </a:p>
          </p:txBody>
        </p:sp>
      </p:grpSp>
      <p:sp>
        <p:nvSpPr>
          <p:cNvPr id="2" name="灯片编号占位符 1"/>
          <p:cNvSpPr>
            <a:spLocks noGrp="1"/>
          </p:cNvSpPr>
          <p:nvPr>
            <p:ph type="sldNum" sz="quarter" idx="12"/>
          </p:nvPr>
        </p:nvSpPr>
        <p:spPr>
          <a:xfrm>
            <a:off x="8610600" y="6356354"/>
            <a:ext cx="2743200" cy="365125"/>
          </a:xfrm>
          <a:prstGeom prst="rect">
            <a:avLst/>
          </a:prstGeom>
        </p:spPr>
        <p:txBody>
          <a:bodyPr vert="horz" lIns="91436" tIns="45718" rIns="91436" bIns="45718"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fld id="{888F8D02-9041-4C59-BC62-13DE0E5C6713}" type="slidenum">
              <a:rPr lang="zh-CN" altLang="en-US" smtClean="0">
                <a:solidFill>
                  <a:prstClr val="black">
                    <a:tint val="75000"/>
                  </a:prstClr>
                </a:solidFill>
              </a:rPr>
              <a:t>29</a:t>
            </a:fld>
            <a:endParaRPr lang="zh-CN" altLang="en-US"/>
          </a:p>
        </p:txBody>
      </p:sp>
      <p:sp>
        <p:nvSpPr>
          <p:cNvPr id="50" name="标题 1"/>
          <p:cNvSpPr>
            <a:spLocks noGrp="1"/>
          </p:cNvSpPr>
          <p:nvPr>
            <p:ph type="title"/>
          </p:nvPr>
        </p:nvSpPr>
        <p:spPr>
          <a:xfrm>
            <a:off x="0" y="0"/>
            <a:ext cx="9144000" cy="765175"/>
          </a:xfrm>
        </p:spPr>
        <p:txBody>
          <a:bodyPr/>
          <a:lstStyle/>
          <a:p>
            <a:r>
              <a:rPr lang="zh-CN" altLang="en-US" dirty="0"/>
              <a:t>有监督学习</a:t>
            </a:r>
          </a:p>
        </p:txBody>
      </p:sp>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机器学习</a:t>
            </a:r>
            <a:r>
              <a:rPr lang="zh-CN" altLang="en-US" dirty="0"/>
              <a:t>（</a:t>
            </a:r>
            <a:r>
              <a:rPr lang="en-US" altLang="zh-CN" dirty="0"/>
              <a:t> Machine Learning</a:t>
            </a:r>
            <a:r>
              <a:rPr lang="zh-CN" altLang="en-US" dirty="0"/>
              <a:t>）</a:t>
            </a:r>
            <a:endParaRPr lang="zh-CN" altLang="zh-CN" dirty="0"/>
          </a:p>
        </p:txBody>
      </p:sp>
      <p:sp>
        <p:nvSpPr>
          <p:cNvPr id="3" name="内容占位符 2"/>
          <p:cNvSpPr>
            <a:spLocks noGrp="1"/>
          </p:cNvSpPr>
          <p:nvPr>
            <p:ph idx="1"/>
          </p:nvPr>
        </p:nvSpPr>
        <p:spPr/>
        <p:txBody>
          <a:bodyPr/>
          <a:lstStyle/>
          <a:p>
            <a:pPr lvl="0"/>
            <a:r>
              <a:rPr lang="en-US" altLang="zh-CN" dirty="0"/>
              <a:t>(</a:t>
            </a:r>
            <a:r>
              <a:rPr lang="zh-CN" altLang="zh-CN" dirty="0"/>
              <a:t>机器学习系统</a:t>
            </a:r>
            <a:r>
              <a:rPr lang="en-US" altLang="zh-CN" dirty="0"/>
              <a:t>)</a:t>
            </a:r>
            <a:r>
              <a:rPr lang="zh-CN" altLang="zh-CN" dirty="0"/>
              <a:t>利用</a:t>
            </a:r>
            <a:r>
              <a:rPr lang="zh-CN" altLang="zh-CN" b="1" dirty="0">
                <a:solidFill>
                  <a:srgbClr val="FF0000"/>
                </a:solidFill>
              </a:rPr>
              <a:t>经验</a:t>
            </a:r>
            <a:r>
              <a:rPr lang="zh-CN" altLang="zh-CN" dirty="0"/>
              <a:t>来改善</a:t>
            </a:r>
            <a:r>
              <a:rPr lang="zh-CN" altLang="zh-CN" b="1" dirty="0">
                <a:solidFill>
                  <a:srgbClr val="FF0000"/>
                </a:solidFill>
              </a:rPr>
              <a:t>计算机系统</a:t>
            </a:r>
            <a:r>
              <a:rPr lang="zh-CN" altLang="zh-CN" dirty="0"/>
              <a:t>自身的</a:t>
            </a:r>
            <a:r>
              <a:rPr lang="zh-CN" altLang="zh-CN" b="1" dirty="0">
                <a:solidFill>
                  <a:srgbClr val="FF0000"/>
                </a:solidFill>
              </a:rPr>
              <a:t>性能</a:t>
            </a:r>
            <a:r>
              <a:rPr lang="zh-CN" altLang="zh-CN" dirty="0"/>
              <a:t>。</a:t>
            </a:r>
          </a:p>
          <a:p>
            <a:pPr marL="471170" lvl="1" indent="0" algn="r">
              <a:buNone/>
            </a:pPr>
            <a:r>
              <a:rPr lang="en-US" altLang="zh-CN" dirty="0"/>
              <a:t>—— Mitchell</a:t>
            </a:r>
            <a:r>
              <a:rPr lang="zh-CN" altLang="zh-CN" dirty="0"/>
              <a:t>， </a:t>
            </a:r>
            <a:r>
              <a:rPr lang="en-US" altLang="zh-CN" dirty="0"/>
              <a:t>Machine Learning</a:t>
            </a:r>
            <a:endParaRPr lang="zh-CN" altLang="zh-CN" dirty="0"/>
          </a:p>
          <a:p>
            <a:pPr lvl="0"/>
            <a:r>
              <a:rPr lang="zh-CN" altLang="zh-CN" dirty="0"/>
              <a:t>学习系统使用样本数据来建立并更新模型，并以可理解的符号形式表达，使经过更新后的模型处理同源数据的能力得以提升。</a:t>
            </a:r>
          </a:p>
          <a:p>
            <a:pPr marL="471170" lvl="1" indent="0" algn="r">
              <a:buNone/>
            </a:pPr>
            <a:r>
              <a:rPr lang="en-US" altLang="zh-CN" dirty="0"/>
              <a:t>—— Donald </a:t>
            </a:r>
            <a:r>
              <a:rPr lang="en-US" altLang="zh-CN" dirty="0" err="1"/>
              <a:t>Michie</a:t>
            </a:r>
            <a:r>
              <a:rPr lang="en-US" altLang="zh-CN" dirty="0"/>
              <a:t> (1991)</a:t>
            </a:r>
            <a:endParaRPr lang="zh-CN" altLang="en-US" dirty="0"/>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3</a:t>
            </a:fld>
            <a:endParaRPr lang="ja-JP" altLang="en-US"/>
          </a:p>
        </p:txBody>
      </p:sp>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1101497" y="1275983"/>
            <a:ext cx="7928207" cy="438580"/>
          </a:xfrm>
          <a:prstGeom prst="rect">
            <a:avLst/>
          </a:prstGeom>
        </p:spPr>
        <p:txBody>
          <a:bodyPr wrap="square" lIns="68577" tIns="34289" rIns="68577" bIns="34289">
            <a:spAutoFit/>
          </a:bodyPr>
          <a:lstStyle/>
          <a:p>
            <a:r>
              <a:rPr lang="zh-CN" altLang="en-US" sz="2400" dirty="0"/>
              <a:t>模型评估与选择</a:t>
            </a:r>
            <a:r>
              <a:rPr lang="en-US" altLang="zh-CN" sz="2400" dirty="0"/>
              <a:t>-</a:t>
            </a:r>
            <a:r>
              <a:rPr lang="zh-CN" altLang="en-US" sz="2400" dirty="0"/>
              <a:t>评估分类器性能的度量</a:t>
            </a:r>
            <a:endParaRPr lang="en-US" altLang="zh-CN" sz="2400" dirty="0"/>
          </a:p>
        </p:txBody>
      </p:sp>
      <p:sp>
        <p:nvSpPr>
          <p:cNvPr id="49" name="矩形 48"/>
          <p:cNvSpPr/>
          <p:nvPr/>
        </p:nvSpPr>
        <p:spPr bwMode="auto">
          <a:xfrm>
            <a:off x="224486" y="1143060"/>
            <a:ext cx="830796" cy="5715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50" name="矩形 49"/>
          <p:cNvSpPr/>
          <p:nvPr/>
        </p:nvSpPr>
        <p:spPr>
          <a:xfrm>
            <a:off x="876030" y="2012226"/>
            <a:ext cx="6236125" cy="3713645"/>
          </a:xfrm>
          <a:prstGeom prst="rect">
            <a:avLst/>
          </a:prstGeom>
        </p:spPr>
        <p:txBody>
          <a:bodyPr wrap="square" anchor="ctr">
            <a:spAutoFit/>
          </a:bodyPr>
          <a:lstStyle/>
          <a:p>
            <a:pPr lvl="0">
              <a:lnSpc>
                <a:spcPct val="150000"/>
              </a:lnSpc>
            </a:pPr>
            <a:r>
              <a:rPr lang="zh-CN" altLang="en-US" sz="1500" b="1" dirty="0">
                <a:solidFill>
                  <a:srgbClr val="FF0000"/>
                </a:solidFill>
                <a:latin typeface="微软雅黑" panose="020B0503020204020204" pitchFamily="34" charset="-122"/>
                <a:ea typeface="微软雅黑" panose="020B0503020204020204" pitchFamily="34" charset="-122"/>
              </a:rPr>
              <a:t>正组元（</a:t>
            </a:r>
            <a:r>
              <a:rPr lang="en-US" altLang="zh-CN" sz="1500" b="1" dirty="0">
                <a:solidFill>
                  <a:srgbClr val="FF0000"/>
                </a:solidFill>
                <a:latin typeface="微软雅黑" panose="020B0503020204020204" pitchFamily="34" charset="-122"/>
                <a:ea typeface="微软雅黑" panose="020B0503020204020204" pitchFamily="34" charset="-122"/>
              </a:rPr>
              <a:t>P</a:t>
            </a:r>
            <a:r>
              <a:rPr lang="zh-CN" altLang="en-US" sz="1500" b="1" dirty="0">
                <a:solidFill>
                  <a:srgbClr val="FF0000"/>
                </a:solidFill>
                <a:latin typeface="微软雅黑" panose="020B0503020204020204" pitchFamily="34" charset="-122"/>
                <a:ea typeface="微软雅黑" panose="020B0503020204020204" pitchFamily="34" charset="-122"/>
              </a:rPr>
              <a:t>）</a:t>
            </a:r>
            <a:r>
              <a:rPr lang="zh-CN" altLang="en-US" sz="1500" b="1" dirty="0">
                <a:solidFill>
                  <a:srgbClr val="333399"/>
                </a:solidFill>
                <a:latin typeface="微软雅黑" panose="020B0503020204020204" pitchFamily="34" charset="-122"/>
                <a:ea typeface="微软雅黑" panose="020B0503020204020204" pitchFamily="34" charset="-122"/>
              </a:rPr>
              <a:t>：感兴趣的主要类的元组。</a:t>
            </a:r>
            <a:endParaRPr lang="en-US" altLang="zh-CN" sz="1500" b="1" dirty="0">
              <a:solidFill>
                <a:srgbClr val="333399"/>
              </a:solidFill>
              <a:latin typeface="微软雅黑" panose="020B0503020204020204" pitchFamily="34" charset="-122"/>
              <a:ea typeface="微软雅黑" panose="020B0503020204020204" pitchFamily="34" charset="-122"/>
            </a:endParaRPr>
          </a:p>
          <a:p>
            <a:pPr lvl="0">
              <a:lnSpc>
                <a:spcPct val="150000"/>
              </a:lnSpc>
            </a:pPr>
            <a:r>
              <a:rPr lang="zh-CN" altLang="en-US" sz="1500" b="1" dirty="0">
                <a:solidFill>
                  <a:srgbClr val="FF0000"/>
                </a:solidFill>
                <a:latin typeface="微软雅黑" panose="020B0503020204020204" pitchFamily="34" charset="-122"/>
                <a:ea typeface="微软雅黑" panose="020B0503020204020204" pitchFamily="34" charset="-122"/>
              </a:rPr>
              <a:t>负组元（</a:t>
            </a:r>
            <a:r>
              <a:rPr lang="en-US" altLang="zh-CN" sz="1500" b="1" dirty="0">
                <a:solidFill>
                  <a:srgbClr val="FF0000"/>
                </a:solidFill>
                <a:latin typeface="微软雅黑" panose="020B0503020204020204" pitchFamily="34" charset="-122"/>
                <a:ea typeface="微软雅黑" panose="020B0503020204020204" pitchFamily="34" charset="-122"/>
              </a:rPr>
              <a:t>N</a:t>
            </a:r>
            <a:r>
              <a:rPr lang="zh-CN" altLang="en-US" sz="1500" b="1" dirty="0">
                <a:solidFill>
                  <a:srgbClr val="FF0000"/>
                </a:solidFill>
                <a:latin typeface="微软雅黑" panose="020B0503020204020204" pitchFamily="34" charset="-122"/>
                <a:ea typeface="微软雅黑" panose="020B0503020204020204" pitchFamily="34" charset="-122"/>
              </a:rPr>
              <a:t>）</a:t>
            </a:r>
            <a:r>
              <a:rPr lang="zh-CN" altLang="en-US" sz="1500" b="1" dirty="0">
                <a:solidFill>
                  <a:srgbClr val="333399"/>
                </a:solidFill>
                <a:latin typeface="微软雅黑" panose="020B0503020204020204" pitchFamily="34" charset="-122"/>
                <a:ea typeface="微软雅黑" panose="020B0503020204020204" pitchFamily="34" charset="-122"/>
              </a:rPr>
              <a:t>：其他元组。</a:t>
            </a:r>
            <a:endParaRPr lang="en-US" altLang="zh-CN" sz="1500" b="1" dirty="0">
              <a:solidFill>
                <a:srgbClr val="333399"/>
              </a:solidFill>
              <a:latin typeface="微软雅黑" panose="020B0503020204020204" pitchFamily="34" charset="-122"/>
              <a:ea typeface="微软雅黑" panose="020B0503020204020204" pitchFamily="34" charset="-122"/>
            </a:endParaRPr>
          </a:p>
          <a:p>
            <a:pPr lvl="0">
              <a:lnSpc>
                <a:spcPct val="150000"/>
              </a:lnSpc>
            </a:pPr>
            <a:r>
              <a:rPr lang="zh-CN" altLang="en-US" sz="1500" b="1" dirty="0">
                <a:solidFill>
                  <a:srgbClr val="FF0000"/>
                </a:solidFill>
                <a:latin typeface="微软雅黑" panose="020B0503020204020204" pitchFamily="34" charset="-122"/>
                <a:ea typeface="微软雅黑" panose="020B0503020204020204" pitchFamily="34" charset="-122"/>
              </a:rPr>
              <a:t>真正例</a:t>
            </a:r>
            <a:r>
              <a:rPr lang="zh-CN" altLang="en-US" sz="1500" b="1" dirty="0">
                <a:solidFill>
                  <a:srgbClr val="333399"/>
                </a:solidFill>
                <a:latin typeface="微软雅黑" panose="020B0503020204020204" pitchFamily="34" charset="-122"/>
                <a:ea typeface="微软雅黑" panose="020B0503020204020204" pitchFamily="34" charset="-122"/>
              </a:rPr>
              <a:t>（</a:t>
            </a:r>
            <a:r>
              <a:rPr lang="en-US" altLang="zh-CN" sz="1500" b="1" dirty="0">
                <a:solidFill>
                  <a:srgbClr val="333399"/>
                </a:solidFill>
                <a:latin typeface="微软雅黑" panose="020B0503020204020204" pitchFamily="34" charset="-122"/>
                <a:ea typeface="微软雅黑" panose="020B0503020204020204" pitchFamily="34" charset="-122"/>
              </a:rPr>
              <a:t>True Positive</a:t>
            </a:r>
            <a:r>
              <a:rPr lang="zh-CN" altLang="en-US" sz="1500" b="1" dirty="0">
                <a:solidFill>
                  <a:srgbClr val="333399"/>
                </a:solidFill>
                <a:latin typeface="微软雅黑" panose="020B0503020204020204" pitchFamily="34" charset="-122"/>
                <a:ea typeface="微软雅黑" panose="020B0503020204020204" pitchFamily="34" charset="-122"/>
              </a:rPr>
              <a:t>，</a:t>
            </a:r>
            <a:r>
              <a:rPr lang="en-US" altLang="zh-CN" sz="1500" b="1" dirty="0">
                <a:solidFill>
                  <a:srgbClr val="333399"/>
                </a:solidFill>
                <a:latin typeface="微软雅黑" panose="020B0503020204020204" pitchFamily="34" charset="-122"/>
                <a:ea typeface="微软雅黑" panose="020B0503020204020204" pitchFamily="34" charset="-122"/>
              </a:rPr>
              <a:t>TP</a:t>
            </a:r>
            <a:r>
              <a:rPr lang="zh-CN" altLang="en-US" sz="1500" b="1" dirty="0">
                <a:solidFill>
                  <a:srgbClr val="333399"/>
                </a:solidFill>
                <a:latin typeface="微软雅黑" panose="020B0503020204020204" pitchFamily="34" charset="-122"/>
                <a:ea typeface="微软雅黑" panose="020B0503020204020204" pitchFamily="34" charset="-122"/>
              </a:rPr>
              <a:t>）：是指被分类器正确分类的正元组。</a:t>
            </a:r>
            <a:endParaRPr lang="en-US" altLang="zh-CN" sz="1500" b="1" dirty="0">
              <a:solidFill>
                <a:srgbClr val="333399"/>
              </a:solidFill>
              <a:latin typeface="微软雅黑" panose="020B0503020204020204" pitchFamily="34" charset="-122"/>
              <a:ea typeface="微软雅黑" panose="020B0503020204020204" pitchFamily="34" charset="-122"/>
            </a:endParaRPr>
          </a:p>
          <a:p>
            <a:pPr>
              <a:lnSpc>
                <a:spcPct val="150000"/>
              </a:lnSpc>
            </a:pPr>
            <a:r>
              <a:rPr lang="zh-CN" altLang="en-US" sz="1500" b="1" dirty="0">
                <a:solidFill>
                  <a:srgbClr val="FF0000"/>
                </a:solidFill>
                <a:latin typeface="微软雅黑" panose="020B0503020204020204" pitchFamily="34" charset="-122"/>
                <a:ea typeface="微软雅黑" panose="020B0503020204020204" pitchFamily="34" charset="-122"/>
              </a:rPr>
              <a:t>真负例</a:t>
            </a:r>
            <a:r>
              <a:rPr lang="zh-CN" altLang="en-US" sz="1500" b="1" dirty="0">
                <a:solidFill>
                  <a:srgbClr val="333399"/>
                </a:solidFill>
                <a:latin typeface="微软雅黑" panose="020B0503020204020204" pitchFamily="34" charset="-122"/>
                <a:ea typeface="微软雅黑" panose="020B0503020204020204" pitchFamily="34" charset="-122"/>
              </a:rPr>
              <a:t>（</a:t>
            </a:r>
            <a:r>
              <a:rPr lang="en-US" altLang="zh-CN" sz="1500" b="1" dirty="0">
                <a:solidFill>
                  <a:srgbClr val="333399"/>
                </a:solidFill>
                <a:latin typeface="微软雅黑" panose="020B0503020204020204" pitchFamily="34" charset="-122"/>
                <a:ea typeface="微软雅黑" panose="020B0503020204020204" pitchFamily="34" charset="-122"/>
              </a:rPr>
              <a:t>True Negative</a:t>
            </a:r>
            <a:r>
              <a:rPr lang="zh-CN" altLang="en-US" sz="1500" b="1" dirty="0">
                <a:solidFill>
                  <a:srgbClr val="333399"/>
                </a:solidFill>
                <a:latin typeface="微软雅黑" panose="020B0503020204020204" pitchFamily="34" charset="-122"/>
                <a:ea typeface="微软雅黑" panose="020B0503020204020204" pitchFamily="34" charset="-122"/>
              </a:rPr>
              <a:t>，</a:t>
            </a:r>
            <a:r>
              <a:rPr lang="en-US" altLang="zh-CN" sz="1500" b="1" dirty="0">
                <a:solidFill>
                  <a:srgbClr val="333399"/>
                </a:solidFill>
                <a:latin typeface="微软雅黑" panose="020B0503020204020204" pitchFamily="34" charset="-122"/>
                <a:ea typeface="微软雅黑" panose="020B0503020204020204" pitchFamily="34" charset="-122"/>
              </a:rPr>
              <a:t>TN</a:t>
            </a:r>
            <a:r>
              <a:rPr lang="zh-CN" altLang="en-US" sz="1500" b="1" dirty="0">
                <a:solidFill>
                  <a:srgbClr val="333399"/>
                </a:solidFill>
                <a:latin typeface="微软雅黑" panose="020B0503020204020204" pitchFamily="34" charset="-122"/>
                <a:ea typeface="微软雅黑" panose="020B0503020204020204" pitchFamily="34" charset="-122"/>
              </a:rPr>
              <a:t>）：是指被分类器正确分类的负元组。</a:t>
            </a:r>
            <a:endParaRPr lang="en-US" altLang="zh-CN" sz="1500" b="1" dirty="0">
              <a:solidFill>
                <a:srgbClr val="333399"/>
              </a:solidFill>
              <a:latin typeface="微软雅黑" panose="020B0503020204020204" pitchFamily="34" charset="-122"/>
              <a:ea typeface="微软雅黑" panose="020B0503020204020204" pitchFamily="34" charset="-122"/>
            </a:endParaRPr>
          </a:p>
          <a:p>
            <a:pPr>
              <a:lnSpc>
                <a:spcPct val="150000"/>
              </a:lnSpc>
            </a:pPr>
            <a:r>
              <a:rPr lang="zh-CN" altLang="en-US" sz="1500" b="1" dirty="0">
                <a:solidFill>
                  <a:srgbClr val="FF0000"/>
                </a:solidFill>
                <a:latin typeface="微软雅黑" panose="020B0503020204020204" pitchFamily="34" charset="-122"/>
                <a:ea typeface="微软雅黑" panose="020B0503020204020204" pitchFamily="34" charset="-122"/>
              </a:rPr>
              <a:t>假正例</a:t>
            </a:r>
            <a:r>
              <a:rPr lang="zh-CN" altLang="en-US" sz="1500" b="1" dirty="0">
                <a:solidFill>
                  <a:srgbClr val="333399"/>
                </a:solidFill>
                <a:latin typeface="微软雅黑" panose="020B0503020204020204" pitchFamily="34" charset="-122"/>
                <a:ea typeface="微软雅黑" panose="020B0503020204020204" pitchFamily="34" charset="-122"/>
              </a:rPr>
              <a:t>（</a:t>
            </a:r>
            <a:r>
              <a:rPr lang="en-US" altLang="zh-CN" sz="1500" b="1" dirty="0">
                <a:solidFill>
                  <a:srgbClr val="333399"/>
                </a:solidFill>
                <a:latin typeface="微软雅黑" panose="020B0503020204020204" pitchFamily="34" charset="-122"/>
                <a:ea typeface="微软雅黑" panose="020B0503020204020204" pitchFamily="34" charset="-122"/>
              </a:rPr>
              <a:t>False Positive</a:t>
            </a:r>
            <a:r>
              <a:rPr lang="zh-CN" altLang="en-US" sz="1500" b="1" dirty="0">
                <a:solidFill>
                  <a:srgbClr val="333399"/>
                </a:solidFill>
                <a:latin typeface="微软雅黑" panose="020B0503020204020204" pitchFamily="34" charset="-122"/>
                <a:ea typeface="微软雅黑" panose="020B0503020204020204" pitchFamily="34" charset="-122"/>
              </a:rPr>
              <a:t>，</a:t>
            </a:r>
            <a:r>
              <a:rPr lang="en-US" altLang="zh-CN" sz="1500" b="1" dirty="0">
                <a:solidFill>
                  <a:srgbClr val="333399"/>
                </a:solidFill>
                <a:latin typeface="微软雅黑" panose="020B0503020204020204" pitchFamily="34" charset="-122"/>
                <a:ea typeface="微软雅黑" panose="020B0503020204020204" pitchFamily="34" charset="-122"/>
              </a:rPr>
              <a:t>FP</a:t>
            </a:r>
            <a:r>
              <a:rPr lang="zh-CN" altLang="en-US" sz="1500" b="1" dirty="0">
                <a:solidFill>
                  <a:srgbClr val="333399"/>
                </a:solidFill>
                <a:latin typeface="微软雅黑" panose="020B0503020204020204" pitchFamily="34" charset="-122"/>
                <a:ea typeface="微软雅黑" panose="020B0503020204020204" pitchFamily="34" charset="-122"/>
              </a:rPr>
              <a:t>）：是被错误地标记为正元组的负元组。</a:t>
            </a:r>
            <a:endParaRPr lang="en-US" altLang="zh-CN" sz="1500" b="1" dirty="0">
              <a:solidFill>
                <a:srgbClr val="333399"/>
              </a:solidFill>
              <a:latin typeface="微软雅黑" panose="020B0503020204020204" pitchFamily="34" charset="-122"/>
              <a:ea typeface="微软雅黑" panose="020B0503020204020204" pitchFamily="34" charset="-122"/>
            </a:endParaRPr>
          </a:p>
          <a:p>
            <a:pPr>
              <a:lnSpc>
                <a:spcPct val="150000"/>
              </a:lnSpc>
            </a:pPr>
            <a:r>
              <a:rPr lang="zh-CN" altLang="en-US" sz="1500" b="1" dirty="0">
                <a:solidFill>
                  <a:srgbClr val="FF0000"/>
                </a:solidFill>
                <a:latin typeface="微软雅黑" panose="020B0503020204020204" pitchFamily="34" charset="-122"/>
                <a:ea typeface="微软雅黑" panose="020B0503020204020204" pitchFamily="34" charset="-122"/>
              </a:rPr>
              <a:t>假负例</a:t>
            </a:r>
            <a:r>
              <a:rPr lang="zh-CN" altLang="en-US" sz="1500" b="1" dirty="0">
                <a:solidFill>
                  <a:srgbClr val="333399"/>
                </a:solidFill>
                <a:latin typeface="微软雅黑" panose="020B0503020204020204" pitchFamily="34" charset="-122"/>
                <a:ea typeface="微软雅黑" panose="020B0503020204020204" pitchFamily="34" charset="-122"/>
              </a:rPr>
              <a:t>（</a:t>
            </a:r>
            <a:r>
              <a:rPr lang="en-US" altLang="zh-CN" sz="1500" b="1" dirty="0">
                <a:solidFill>
                  <a:srgbClr val="333399"/>
                </a:solidFill>
                <a:latin typeface="微软雅黑" panose="020B0503020204020204" pitchFamily="34" charset="-122"/>
                <a:ea typeface="微软雅黑" panose="020B0503020204020204" pitchFamily="34" charset="-122"/>
              </a:rPr>
              <a:t> False Negative</a:t>
            </a:r>
            <a:r>
              <a:rPr lang="zh-CN" altLang="en-US" sz="1500" b="1" dirty="0">
                <a:solidFill>
                  <a:srgbClr val="333399"/>
                </a:solidFill>
                <a:latin typeface="微软雅黑" panose="020B0503020204020204" pitchFamily="34" charset="-122"/>
                <a:ea typeface="微软雅黑" panose="020B0503020204020204" pitchFamily="34" charset="-122"/>
              </a:rPr>
              <a:t>，</a:t>
            </a:r>
            <a:r>
              <a:rPr lang="en-US" altLang="zh-CN" sz="1500" b="1" dirty="0">
                <a:solidFill>
                  <a:srgbClr val="333399"/>
                </a:solidFill>
                <a:latin typeface="微软雅黑" panose="020B0503020204020204" pitchFamily="34" charset="-122"/>
                <a:ea typeface="微软雅黑" panose="020B0503020204020204" pitchFamily="34" charset="-122"/>
              </a:rPr>
              <a:t>FN</a:t>
            </a:r>
            <a:r>
              <a:rPr lang="zh-CN" altLang="en-US" sz="1500" b="1" dirty="0">
                <a:solidFill>
                  <a:srgbClr val="333399"/>
                </a:solidFill>
                <a:latin typeface="微软雅黑" panose="020B0503020204020204" pitchFamily="34" charset="-122"/>
                <a:ea typeface="微软雅黑" panose="020B0503020204020204" pitchFamily="34" charset="-122"/>
              </a:rPr>
              <a:t>）：是被错误地标记为负元组的正元组。</a:t>
            </a:r>
            <a:endParaRPr lang="en-US" altLang="zh-CN" sz="1500" b="1" dirty="0">
              <a:solidFill>
                <a:srgbClr val="333399"/>
              </a:solidFill>
              <a:latin typeface="微软雅黑" panose="020B0503020204020204" pitchFamily="34" charset="-122"/>
              <a:ea typeface="微软雅黑" panose="020B0503020204020204" pitchFamily="34" charset="-122"/>
            </a:endParaRPr>
          </a:p>
          <a:p>
            <a:pPr>
              <a:lnSpc>
                <a:spcPct val="150000"/>
              </a:lnSpc>
            </a:pPr>
            <a:endParaRPr lang="en-US" altLang="zh-CN" b="1" dirty="0">
              <a:solidFill>
                <a:srgbClr val="333399"/>
              </a:solidFill>
              <a:latin typeface="微软雅黑" panose="020B0503020204020204" pitchFamily="34" charset="-122"/>
              <a:ea typeface="微软雅黑" panose="020B0503020204020204" pitchFamily="34" charset="-122"/>
            </a:endParaRPr>
          </a:p>
          <a:p>
            <a:pPr lvl="0">
              <a:lnSpc>
                <a:spcPct val="150000"/>
              </a:lnSpc>
            </a:pPr>
            <a:endParaRPr lang="en-US" altLang="zh-CN" b="1" dirty="0">
              <a:solidFill>
                <a:srgbClr val="333399"/>
              </a:solidFill>
              <a:latin typeface="微软雅黑" panose="020B0503020204020204" pitchFamily="34" charset="-122"/>
              <a:ea typeface="微软雅黑" panose="020B0503020204020204" pitchFamily="34" charset="-122"/>
            </a:endParaRPr>
          </a:p>
          <a:p>
            <a:pPr lvl="0">
              <a:lnSpc>
                <a:spcPct val="150000"/>
              </a:lnSpc>
            </a:pPr>
            <a:endParaRPr lang="zh-CN" altLang="en-US" b="1" dirty="0">
              <a:solidFill>
                <a:srgbClr val="333399"/>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a:off x="521230" y="4545450"/>
            <a:ext cx="5822177" cy="458908"/>
            <a:chOff x="1721532" y="1744725"/>
            <a:chExt cx="7762903" cy="611877"/>
          </a:xfrm>
        </p:grpSpPr>
        <p:sp>
          <p:nvSpPr>
            <p:cNvPr id="52" name="矩形 51"/>
            <p:cNvSpPr/>
            <p:nvPr/>
          </p:nvSpPr>
          <p:spPr>
            <a:xfrm>
              <a:off x="2759757" y="1744725"/>
              <a:ext cx="6724678" cy="611877"/>
            </a:xfrm>
            <a:prstGeom prst="rect">
              <a:avLst/>
            </a:prstGeom>
          </p:spPr>
          <p:txBody>
            <a:bodyPr wrap="square" anchor="ctr">
              <a:spAutoFit/>
            </a:bodyPr>
            <a:lstStyle/>
            <a:p>
              <a:pPr lvl="0">
                <a:lnSpc>
                  <a:spcPct val="150000"/>
                </a:lnSpc>
              </a:pPr>
              <a:r>
                <a:rPr lang="zh-CN" altLang="en-US" b="1" dirty="0">
                  <a:solidFill>
                    <a:srgbClr val="333399"/>
                  </a:solidFill>
                  <a:latin typeface="微软雅黑" panose="020B0503020204020204" pitchFamily="34" charset="-122"/>
                  <a:ea typeface="微软雅黑" panose="020B0503020204020204" pitchFamily="34" charset="-122"/>
                </a:rPr>
                <a:t>混淆矩阵</a:t>
              </a:r>
            </a:p>
          </p:txBody>
        </p:sp>
        <p:grpSp>
          <p:nvGrpSpPr>
            <p:cNvPr id="53" name="组合 52"/>
            <p:cNvGrpSpPr/>
            <p:nvPr/>
          </p:nvGrpSpPr>
          <p:grpSpPr>
            <a:xfrm>
              <a:off x="1721532" y="1822080"/>
              <a:ext cx="933449" cy="504825"/>
              <a:chOff x="2897189" y="2125664"/>
              <a:chExt cx="933449" cy="504825"/>
            </a:xfrm>
          </p:grpSpPr>
          <p:sp>
            <p:nvSpPr>
              <p:cNvPr id="54" name="MH_Other_1"/>
              <p:cNvSpPr>
                <a:spLocks noChangeArrowheads="1"/>
              </p:cNvSpPr>
              <p:nvPr>
                <p:custDataLst>
                  <p:tags r:id="rId1"/>
                </p:custDataLst>
              </p:nvPr>
            </p:nvSpPr>
            <p:spPr bwMode="auto">
              <a:xfrm>
                <a:off x="2897189" y="2125664"/>
                <a:ext cx="504825" cy="504825"/>
              </a:xfrm>
              <a:prstGeom prst="rect">
                <a:avLst/>
              </a:prstGeom>
              <a:solidFill>
                <a:srgbClr val="0070C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55" name="MH_Other_2"/>
              <p:cNvSpPr/>
              <p:nvPr>
                <p:custDataLst>
                  <p:tags r:id="rId2"/>
                </p:custDataLst>
              </p:nvPr>
            </p:nvSpPr>
            <p:spPr>
              <a:xfrm>
                <a:off x="3430588" y="2230438"/>
                <a:ext cx="400050" cy="400050"/>
              </a:xfrm>
              <a:prstGeom prst="rect">
                <a:avLst/>
              </a:prstGeom>
              <a:solidFill>
                <a:schemeClr val="accent1">
                  <a:lumMod val="40000"/>
                  <a:lumOff val="6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grpSp>
      </p:grpSp>
      <p:graphicFrame>
        <p:nvGraphicFramePr>
          <p:cNvPr id="56" name="Group 55"/>
          <p:cNvGraphicFramePr>
            <a:graphicFrameLocks noGrp="1"/>
          </p:cNvGraphicFramePr>
          <p:nvPr/>
        </p:nvGraphicFramePr>
        <p:xfrm>
          <a:off x="3258161" y="4660237"/>
          <a:ext cx="4518660" cy="845820"/>
        </p:xfrm>
        <a:graphic>
          <a:graphicData uri="http://schemas.openxmlformats.org/drawingml/2006/table">
            <a:tbl>
              <a:tblPr/>
              <a:tblGrid>
                <a:gridCol w="1777841">
                  <a:extLst>
                    <a:ext uri="{9D8B030D-6E8A-4147-A177-3AD203B41FA5}">
                      <a16:colId xmlns:a16="http://schemas.microsoft.com/office/drawing/2014/main" val="20000"/>
                    </a:ext>
                  </a:extLst>
                </a:gridCol>
                <a:gridCol w="1347788">
                  <a:extLst>
                    <a:ext uri="{9D8B030D-6E8A-4147-A177-3AD203B41FA5}">
                      <a16:colId xmlns:a16="http://schemas.microsoft.com/office/drawing/2014/main" val="20001"/>
                    </a:ext>
                  </a:extLst>
                </a:gridCol>
                <a:gridCol w="1393031">
                  <a:extLst>
                    <a:ext uri="{9D8B030D-6E8A-4147-A177-3AD203B41FA5}">
                      <a16:colId xmlns:a16="http://schemas.microsoft.com/office/drawing/2014/main" val="20002"/>
                    </a:ext>
                  </a:extLst>
                </a:gridCol>
              </a:tblGrid>
              <a:tr h="27432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实际的类</a:t>
                      </a: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预测的类</a:t>
                      </a: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yes</a:t>
                      </a:r>
                      <a:endParaRPr kumimoji="0" lang="en-US" altLang="zh-CN" sz="1400" b="0" i="0" u="none" strike="noStrike" cap="none" normalizeH="0" baseline="-25000">
                        <a:ln>
                          <a:noFill/>
                        </a:ln>
                        <a:solidFill>
                          <a:schemeClr val="tx1"/>
                        </a:solidFill>
                        <a:effectLst/>
                        <a:latin typeface="微软雅黑" panose="020B0503020204020204" pitchFamily="34" charset="-122"/>
                        <a:ea typeface="微软雅黑" panose="020B0503020204020204" pitchFamily="34"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no</a:t>
                      </a:r>
                      <a:endParaRPr kumimoji="0" lang="en-US" altLang="zh-CN" sz="1400" b="0" i="0" u="none" strike="noStrike" cap="none" normalizeH="0" baseline="-25000" dirty="0">
                        <a:ln>
                          <a:noFill/>
                        </a:ln>
                        <a:solidFill>
                          <a:schemeClr val="tx1"/>
                        </a:solidFill>
                        <a:effectLst/>
                        <a:latin typeface="微软雅黑" panose="020B0503020204020204" pitchFamily="34" charset="-122"/>
                        <a:ea typeface="微软雅黑" panose="020B0503020204020204" pitchFamily="34"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2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yes</a:t>
                      </a:r>
                      <a:endParaRPr kumimoji="0" lang="en-US" altLang="zh-CN" sz="1400" b="0" i="0" u="none" strike="noStrike" cap="none" normalizeH="0" baseline="-25000" dirty="0">
                        <a:ln>
                          <a:noFill/>
                        </a:ln>
                        <a:solidFill>
                          <a:schemeClr val="tx1"/>
                        </a:solidFill>
                        <a:effectLst/>
                        <a:latin typeface="微软雅黑" panose="020B0503020204020204" pitchFamily="34" charset="-122"/>
                        <a:ea typeface="微软雅黑" panose="020B0503020204020204" pitchFamily="34" charset="-122"/>
                      </a:endParaRP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TP</a:t>
                      </a: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FN</a:t>
                      </a:r>
                    </a:p>
                  </a:txBody>
                  <a:tcPr marL="68580" marR="68580"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no</a:t>
                      </a:r>
                      <a:endParaRPr kumimoji="0" lang="en-US" altLang="zh-CN" sz="1400" b="0" i="0" u="none" strike="noStrike" cap="none" normalizeH="0" baseline="-25000">
                        <a:ln>
                          <a:noFill/>
                        </a:ln>
                        <a:solidFill>
                          <a:schemeClr val="tx1"/>
                        </a:solidFill>
                        <a:effectLst/>
                        <a:latin typeface="微软雅黑" panose="020B0503020204020204" pitchFamily="34" charset="-122"/>
                        <a:ea typeface="微软雅黑" panose="020B0503020204020204" pitchFamily="34" charset="-122"/>
                      </a:endParaRP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FP</a:t>
                      </a: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TN</a:t>
                      </a:r>
                    </a:p>
                  </a:txBody>
                  <a:tcPr marL="68580" marR="68580"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灯片编号占位符 1"/>
          <p:cNvSpPr>
            <a:spLocks noGrp="1"/>
          </p:cNvSpPr>
          <p:nvPr>
            <p:ph type="sldNum" sz="quarter" idx="12"/>
          </p:nvPr>
        </p:nvSpPr>
        <p:spPr>
          <a:xfrm>
            <a:off x="8610600" y="6356354"/>
            <a:ext cx="2743200" cy="365125"/>
          </a:xfrm>
          <a:prstGeom prst="rect">
            <a:avLst/>
          </a:prstGeom>
        </p:spPr>
        <p:txBody>
          <a:bodyPr vert="horz" lIns="91436" tIns="45718" rIns="91436" bIns="45718"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fld id="{888F8D02-9041-4C59-BC62-13DE0E5C6713}" type="slidenum">
              <a:rPr lang="zh-CN" altLang="en-US" smtClean="0">
                <a:solidFill>
                  <a:prstClr val="black">
                    <a:tint val="75000"/>
                  </a:prstClr>
                </a:solidFill>
              </a:rPr>
              <a:t>30</a:t>
            </a:fld>
            <a:endParaRPr lang="zh-CN" altLang="en-US"/>
          </a:p>
        </p:txBody>
      </p:sp>
      <p:sp>
        <p:nvSpPr>
          <p:cNvPr id="27" name="标题 1"/>
          <p:cNvSpPr>
            <a:spLocks noGrp="1"/>
          </p:cNvSpPr>
          <p:nvPr>
            <p:ph type="title"/>
          </p:nvPr>
        </p:nvSpPr>
        <p:spPr>
          <a:xfrm>
            <a:off x="0" y="0"/>
            <a:ext cx="9144000" cy="765175"/>
          </a:xfrm>
        </p:spPr>
        <p:txBody>
          <a:bodyPr/>
          <a:lstStyle/>
          <a:p>
            <a:r>
              <a:rPr lang="zh-CN" altLang="en-US" dirty="0"/>
              <a:t>有监督学习</a:t>
            </a:r>
          </a:p>
        </p:txBody>
      </p:sp>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698934" y="1304991"/>
            <a:ext cx="7928207" cy="438580"/>
          </a:xfrm>
          <a:prstGeom prst="rect">
            <a:avLst/>
          </a:prstGeom>
        </p:spPr>
        <p:txBody>
          <a:bodyPr wrap="square" lIns="68577" tIns="34289" rIns="68577" bIns="34289">
            <a:spAutoFit/>
          </a:bodyPr>
          <a:lstStyle/>
          <a:p>
            <a:r>
              <a:rPr lang="zh-CN" altLang="en-US" sz="2400" dirty="0"/>
              <a:t>模型评估与选择</a:t>
            </a:r>
            <a:r>
              <a:rPr lang="en-US" altLang="zh-CN" sz="2400" dirty="0"/>
              <a:t>-</a:t>
            </a:r>
            <a:r>
              <a:rPr lang="zh-CN" altLang="en-US" sz="2400" dirty="0"/>
              <a:t>精度、召回率、 </a:t>
            </a:r>
            <a:r>
              <a:rPr lang="en-US" altLang="zh-CN" sz="2400" dirty="0"/>
              <a:t>F </a:t>
            </a:r>
            <a:r>
              <a:rPr lang="zh-CN" altLang="en-US" sz="2400" dirty="0"/>
              <a:t>度量</a:t>
            </a:r>
            <a:endParaRPr lang="en-US" altLang="zh-CN" sz="2400" dirty="0"/>
          </a:p>
        </p:txBody>
      </p:sp>
      <p:grpSp>
        <p:nvGrpSpPr>
          <p:cNvPr id="26" name="组合 25"/>
          <p:cNvGrpSpPr/>
          <p:nvPr/>
        </p:nvGrpSpPr>
        <p:grpSpPr>
          <a:xfrm>
            <a:off x="612241" y="2229065"/>
            <a:ext cx="7885508" cy="750961"/>
            <a:chOff x="1721532" y="1744724"/>
            <a:chExt cx="10514011" cy="1001281"/>
          </a:xfrm>
        </p:grpSpPr>
        <p:sp>
          <p:nvSpPr>
            <p:cNvPr id="27" name="矩形 26"/>
            <p:cNvSpPr/>
            <p:nvPr/>
          </p:nvSpPr>
          <p:spPr>
            <a:xfrm>
              <a:off x="2759757" y="1744724"/>
              <a:ext cx="9475786" cy="611877"/>
            </a:xfrm>
            <a:prstGeom prst="rect">
              <a:avLst/>
            </a:prstGeom>
          </p:spPr>
          <p:txBody>
            <a:bodyPr wrap="square" anchor="ctr">
              <a:spAutoFit/>
            </a:bodyPr>
            <a:lstStyle/>
            <a:p>
              <a:pPr lvl="0">
                <a:lnSpc>
                  <a:spcPct val="150000"/>
                </a:lnSpc>
              </a:pPr>
              <a:r>
                <a:rPr lang="zh-CN" altLang="en-US" b="1" dirty="0">
                  <a:solidFill>
                    <a:srgbClr val="333399"/>
                  </a:solidFill>
                  <a:latin typeface="微软雅黑" panose="020B0503020204020204" pitchFamily="34" charset="-122"/>
                  <a:ea typeface="微软雅黑" panose="020B0503020204020204" pitchFamily="34" charset="-122"/>
                </a:rPr>
                <a:t>精度</a:t>
              </a:r>
              <a:r>
                <a:rPr lang="en-US" altLang="zh-CN" b="1" dirty="0">
                  <a:solidFill>
                    <a:srgbClr val="333399"/>
                  </a:solidFill>
                  <a:latin typeface="微软雅黑" panose="020B0503020204020204" pitchFamily="34" charset="-122"/>
                  <a:ea typeface="微软雅黑" panose="020B0503020204020204" pitchFamily="34" charset="-122"/>
                </a:rPr>
                <a:t>: </a:t>
              </a:r>
              <a:r>
                <a:rPr lang="zh-CN" altLang="en-US" b="1" dirty="0">
                  <a:solidFill>
                    <a:srgbClr val="333399"/>
                  </a:solidFill>
                  <a:latin typeface="微软雅黑" panose="020B0503020204020204" pitchFamily="34" charset="-122"/>
                  <a:ea typeface="微软雅黑" panose="020B0503020204020204" pitchFamily="34" charset="-122"/>
                </a:rPr>
                <a:t>精确性的度量，即标记为正类元组实际为正类所占的百分比</a:t>
              </a:r>
            </a:p>
          </p:txBody>
        </p:sp>
        <p:grpSp>
          <p:nvGrpSpPr>
            <p:cNvPr id="28" name="组合 27"/>
            <p:cNvGrpSpPr/>
            <p:nvPr/>
          </p:nvGrpSpPr>
          <p:grpSpPr>
            <a:xfrm>
              <a:off x="1721532" y="1822080"/>
              <a:ext cx="1038225" cy="923925"/>
              <a:chOff x="2897189" y="2125664"/>
              <a:chExt cx="1038225" cy="923925"/>
            </a:xfrm>
          </p:grpSpPr>
          <p:sp>
            <p:nvSpPr>
              <p:cNvPr id="32" name="MH_Other_1"/>
              <p:cNvSpPr>
                <a:spLocks noChangeArrowheads="1"/>
              </p:cNvSpPr>
              <p:nvPr>
                <p:custDataLst>
                  <p:tags r:id="rId9"/>
                </p:custDataLst>
              </p:nvPr>
            </p:nvSpPr>
            <p:spPr bwMode="auto">
              <a:xfrm>
                <a:off x="2897189" y="2125664"/>
                <a:ext cx="504825" cy="504825"/>
              </a:xfrm>
              <a:prstGeom prst="rect">
                <a:avLst/>
              </a:prstGeom>
              <a:solidFill>
                <a:srgbClr val="0070C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34" name="MH_Other_2"/>
              <p:cNvSpPr/>
              <p:nvPr>
                <p:custDataLst>
                  <p:tags r:id="rId10"/>
                </p:custDataLst>
              </p:nvPr>
            </p:nvSpPr>
            <p:spPr>
              <a:xfrm>
                <a:off x="3430588" y="2230438"/>
                <a:ext cx="400050" cy="400050"/>
              </a:xfrm>
              <a:prstGeom prst="rect">
                <a:avLst/>
              </a:prstGeom>
              <a:solidFill>
                <a:schemeClr val="accent1">
                  <a:lumMod val="40000"/>
                  <a:lumOff val="6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35" name="MH_Other_3"/>
              <p:cNvSpPr/>
              <p:nvPr>
                <p:custDataLst>
                  <p:tags r:id="rId11"/>
                </p:custDataLst>
              </p:nvPr>
            </p:nvSpPr>
            <p:spPr>
              <a:xfrm>
                <a:off x="3011489" y="2659064"/>
                <a:ext cx="390525" cy="390525"/>
              </a:xfrm>
              <a:prstGeom prst="rect">
                <a:avLst/>
              </a:prstGeom>
              <a:solidFill>
                <a:schemeClr val="accent1">
                  <a:lumMod val="60000"/>
                  <a:lumOff val="4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36" name="MH_Other_4"/>
              <p:cNvSpPr/>
              <p:nvPr>
                <p:custDataLst>
                  <p:tags r:id="rId12"/>
                </p:custDataLst>
              </p:nvPr>
            </p:nvSpPr>
            <p:spPr>
              <a:xfrm>
                <a:off x="3430589" y="2659064"/>
                <a:ext cx="504825" cy="333375"/>
              </a:xfrm>
              <a:prstGeom prst="rect">
                <a:avLst/>
              </a:prstGeom>
              <a:solidFill>
                <a:schemeClr val="accent1">
                  <a:lumMod val="20000"/>
                  <a:lumOff val="8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grpSp>
      </p:grpSp>
      <p:grpSp>
        <p:nvGrpSpPr>
          <p:cNvPr id="57" name="组合 56"/>
          <p:cNvGrpSpPr/>
          <p:nvPr/>
        </p:nvGrpSpPr>
        <p:grpSpPr>
          <a:xfrm>
            <a:off x="612241" y="3354084"/>
            <a:ext cx="7744138" cy="733090"/>
            <a:chOff x="4229782" y="4432377"/>
            <a:chExt cx="10325517" cy="977453"/>
          </a:xfrm>
        </p:grpSpPr>
        <p:sp>
          <p:nvSpPr>
            <p:cNvPr id="58" name="矩形 57"/>
            <p:cNvSpPr/>
            <p:nvPr/>
          </p:nvSpPr>
          <p:spPr>
            <a:xfrm>
              <a:off x="5268007" y="4432377"/>
              <a:ext cx="9287292" cy="611877"/>
            </a:xfrm>
            <a:prstGeom prst="rect">
              <a:avLst/>
            </a:prstGeom>
          </p:spPr>
          <p:txBody>
            <a:bodyPr wrap="square" anchor="ctr">
              <a:spAutoFit/>
            </a:bodyPr>
            <a:lstStyle/>
            <a:p>
              <a:pPr lvl="0">
                <a:lnSpc>
                  <a:spcPct val="150000"/>
                </a:lnSpc>
              </a:pPr>
              <a:r>
                <a:rPr lang="en-US" altLang="zh-CN" b="1" dirty="0">
                  <a:solidFill>
                    <a:srgbClr val="333399"/>
                  </a:solidFill>
                  <a:latin typeface="微软雅黑" panose="020B0503020204020204" pitchFamily="34" charset="-122"/>
                  <a:ea typeface="微软雅黑" panose="020B0503020204020204" pitchFamily="34" charset="-122"/>
                </a:rPr>
                <a:t>F </a:t>
              </a:r>
              <a:r>
                <a:rPr lang="zh-CN" altLang="en-US" b="1" dirty="0">
                  <a:solidFill>
                    <a:srgbClr val="333399"/>
                  </a:solidFill>
                  <a:latin typeface="微软雅黑" panose="020B0503020204020204" pitchFamily="34" charset="-122"/>
                  <a:ea typeface="微软雅黑" panose="020B0503020204020204" pitchFamily="34" charset="-122"/>
                </a:rPr>
                <a:t>度量 </a:t>
              </a:r>
              <a:r>
                <a:rPr lang="en-US" altLang="zh-CN" b="1" dirty="0">
                  <a:solidFill>
                    <a:srgbClr val="333399"/>
                  </a:solidFill>
                  <a:latin typeface="微软雅黑" panose="020B0503020204020204" pitchFamily="34" charset="-122"/>
                  <a:ea typeface="微软雅黑" panose="020B0503020204020204" pitchFamily="34" charset="-122"/>
                </a:rPr>
                <a:t>(F</a:t>
              </a:r>
              <a:r>
                <a:rPr lang="en-US" altLang="zh-CN" b="1" baseline="-25000" dirty="0">
                  <a:solidFill>
                    <a:srgbClr val="333399"/>
                  </a:solidFill>
                  <a:latin typeface="微软雅黑" panose="020B0503020204020204" pitchFamily="34" charset="-122"/>
                  <a:ea typeface="微软雅黑" panose="020B0503020204020204" pitchFamily="34" charset="-122"/>
                </a:rPr>
                <a:t>1</a:t>
              </a:r>
              <a:r>
                <a:rPr lang="en-US" altLang="zh-CN" b="1" dirty="0">
                  <a:solidFill>
                    <a:srgbClr val="333399"/>
                  </a:solidFill>
                  <a:latin typeface="微软雅黑" panose="020B0503020204020204" pitchFamily="34" charset="-122"/>
                  <a:ea typeface="微软雅黑" panose="020B0503020204020204" pitchFamily="34" charset="-122"/>
                </a:rPr>
                <a:t> </a:t>
              </a:r>
              <a:r>
                <a:rPr lang="zh-CN" altLang="en-US" b="1" dirty="0">
                  <a:solidFill>
                    <a:srgbClr val="333399"/>
                  </a:solidFill>
                  <a:latin typeface="微软雅黑" panose="020B0503020204020204" pitchFamily="34" charset="-122"/>
                  <a:ea typeface="微软雅黑" panose="020B0503020204020204" pitchFamily="34" charset="-122"/>
                </a:rPr>
                <a:t>或 </a:t>
              </a:r>
              <a:r>
                <a:rPr lang="en-US" altLang="zh-CN" b="1" dirty="0">
                  <a:solidFill>
                    <a:srgbClr val="333399"/>
                  </a:solidFill>
                  <a:latin typeface="微软雅黑" panose="020B0503020204020204" pitchFamily="34" charset="-122"/>
                  <a:ea typeface="微软雅黑" panose="020B0503020204020204" pitchFamily="34" charset="-122"/>
                </a:rPr>
                <a:t>F</a:t>
              </a:r>
              <a:r>
                <a:rPr lang="zh-CN" altLang="en-US" b="1" dirty="0">
                  <a:solidFill>
                    <a:srgbClr val="333399"/>
                  </a:solidFill>
                  <a:latin typeface="微软雅黑" panose="020B0503020204020204" pitchFamily="34" charset="-122"/>
                  <a:ea typeface="微软雅黑" panose="020B0503020204020204" pitchFamily="34" charset="-122"/>
                </a:rPr>
                <a:t>分数</a:t>
              </a:r>
              <a:r>
                <a:rPr lang="en-US" altLang="zh-CN" b="1" dirty="0">
                  <a:solidFill>
                    <a:srgbClr val="333399"/>
                  </a:solidFill>
                  <a:latin typeface="微软雅黑" panose="020B0503020204020204" pitchFamily="34" charset="-122"/>
                  <a:ea typeface="微软雅黑" panose="020B0503020204020204" pitchFamily="34" charset="-122"/>
                </a:rPr>
                <a:t>): </a:t>
              </a:r>
              <a:r>
                <a:rPr lang="zh-CN" altLang="en-US" b="1" dirty="0">
                  <a:solidFill>
                    <a:srgbClr val="333399"/>
                  </a:solidFill>
                  <a:latin typeface="微软雅黑" panose="020B0503020204020204" pitchFamily="34" charset="-122"/>
                  <a:ea typeface="微软雅黑" panose="020B0503020204020204" pitchFamily="34" charset="-122"/>
                </a:rPr>
                <a:t>把精度和召回率集中到一个度量中</a:t>
              </a:r>
            </a:p>
          </p:txBody>
        </p:sp>
        <p:grpSp>
          <p:nvGrpSpPr>
            <p:cNvPr id="59" name="组合 58"/>
            <p:cNvGrpSpPr/>
            <p:nvPr/>
          </p:nvGrpSpPr>
          <p:grpSpPr>
            <a:xfrm>
              <a:off x="4229782" y="4485905"/>
              <a:ext cx="1038225" cy="923925"/>
              <a:chOff x="5405439" y="4789489"/>
              <a:chExt cx="1038225" cy="923925"/>
            </a:xfrm>
          </p:grpSpPr>
          <p:sp>
            <p:nvSpPr>
              <p:cNvPr id="60" name="MH_Other_5"/>
              <p:cNvSpPr/>
              <p:nvPr>
                <p:custDataLst>
                  <p:tags r:id="rId5"/>
                </p:custDataLst>
              </p:nvPr>
            </p:nvSpPr>
            <p:spPr>
              <a:xfrm>
                <a:off x="5405439" y="4789489"/>
                <a:ext cx="504825" cy="504825"/>
              </a:xfrm>
              <a:prstGeom prst="rect">
                <a:avLst/>
              </a:prstGeom>
              <a:solidFill>
                <a:schemeClr val="bg2">
                  <a:lumMod val="25000"/>
                </a:schemeClr>
              </a:solidFill>
            </p:spPr>
            <p:txBody>
              <a:bodyPr anchor="ctr"/>
              <a:lstStyle/>
              <a:p>
                <a:pPr algn="ctr">
                  <a:defRPr/>
                </a:pPr>
                <a:endParaRPr lang="zh-CN" altLang="en-US" b="1" dirty="0" err="1">
                  <a:solidFill>
                    <a:srgbClr val="FFFFFF"/>
                  </a:solidFill>
                  <a:latin typeface="微软雅黑" panose="020B0503020204020204" pitchFamily="34" charset="-122"/>
                  <a:ea typeface="微软雅黑" panose="020B0503020204020204" pitchFamily="34" charset="-122"/>
                </a:endParaRPr>
              </a:p>
            </p:txBody>
          </p:sp>
          <p:sp>
            <p:nvSpPr>
              <p:cNvPr id="61" name="MH_Other_6"/>
              <p:cNvSpPr/>
              <p:nvPr>
                <p:custDataLst>
                  <p:tags r:id="rId6"/>
                </p:custDataLst>
              </p:nvPr>
            </p:nvSpPr>
            <p:spPr>
              <a:xfrm>
                <a:off x="5938838" y="4894263"/>
                <a:ext cx="400050" cy="400050"/>
              </a:xfrm>
              <a:prstGeom prst="rect">
                <a:avLst/>
              </a:prstGeom>
              <a:solidFill>
                <a:schemeClr val="accent3">
                  <a:lumMod val="40000"/>
                  <a:lumOff val="6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62" name="MH_Other_7"/>
              <p:cNvSpPr/>
              <p:nvPr>
                <p:custDataLst>
                  <p:tags r:id="rId7"/>
                </p:custDataLst>
              </p:nvPr>
            </p:nvSpPr>
            <p:spPr>
              <a:xfrm>
                <a:off x="5519739" y="5322889"/>
                <a:ext cx="390525" cy="390525"/>
              </a:xfrm>
              <a:prstGeom prst="rect">
                <a:avLst/>
              </a:prstGeom>
              <a:solidFill>
                <a:schemeClr val="accent3">
                  <a:lumMod val="60000"/>
                  <a:lumOff val="4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63" name="MH_Other_8"/>
              <p:cNvSpPr/>
              <p:nvPr>
                <p:custDataLst>
                  <p:tags r:id="rId8"/>
                </p:custDataLst>
              </p:nvPr>
            </p:nvSpPr>
            <p:spPr>
              <a:xfrm>
                <a:off x="5938839" y="5322889"/>
                <a:ext cx="504825" cy="333375"/>
              </a:xfrm>
              <a:prstGeom prst="rect">
                <a:avLst/>
              </a:prstGeom>
              <a:solidFill>
                <a:schemeClr val="accent3">
                  <a:lumMod val="20000"/>
                  <a:lumOff val="8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grpSp>
      </p:grpSp>
      <p:grpSp>
        <p:nvGrpSpPr>
          <p:cNvPr id="64" name="组合 63"/>
          <p:cNvGrpSpPr/>
          <p:nvPr/>
        </p:nvGrpSpPr>
        <p:grpSpPr>
          <a:xfrm>
            <a:off x="629246" y="4331551"/>
            <a:ext cx="7885508" cy="764110"/>
            <a:chOff x="4229782" y="4432378"/>
            <a:chExt cx="10514011" cy="1018813"/>
          </a:xfrm>
        </p:grpSpPr>
        <p:sp>
          <p:nvSpPr>
            <p:cNvPr id="65" name="矩形 64"/>
            <p:cNvSpPr/>
            <p:nvPr/>
          </p:nvSpPr>
          <p:spPr>
            <a:xfrm>
              <a:off x="5268007" y="4432378"/>
              <a:ext cx="6724678" cy="611877"/>
            </a:xfrm>
            <a:prstGeom prst="rect">
              <a:avLst/>
            </a:prstGeom>
          </p:spPr>
          <p:txBody>
            <a:bodyPr wrap="square" anchor="ctr">
              <a:spAutoFit/>
            </a:bodyPr>
            <a:lstStyle/>
            <a:p>
              <a:pPr lvl="0">
                <a:lnSpc>
                  <a:spcPct val="150000"/>
                </a:lnSpc>
              </a:pPr>
              <a:r>
                <a:rPr lang="en-US" altLang="zh-CN" b="1" dirty="0" err="1">
                  <a:solidFill>
                    <a:srgbClr val="333399"/>
                  </a:solidFill>
                  <a:latin typeface="微软雅黑" panose="020B0503020204020204" pitchFamily="34" charset="-122"/>
                  <a:ea typeface="微软雅黑" panose="020B0503020204020204" pitchFamily="34" charset="-122"/>
                </a:rPr>
                <a:t>F</a:t>
              </a:r>
              <a:r>
                <a:rPr lang="en-US" altLang="zh-CN" b="1" baseline="-25000" dirty="0" err="1">
                  <a:solidFill>
                    <a:srgbClr val="333399"/>
                  </a:solidFill>
                  <a:latin typeface="微软雅黑" panose="020B0503020204020204" pitchFamily="34" charset="-122"/>
                  <a:ea typeface="微软雅黑" panose="020B0503020204020204" pitchFamily="34" charset="-122"/>
                </a:rPr>
                <a:t>ß</a:t>
              </a:r>
              <a:r>
                <a:rPr lang="en-US" altLang="zh-CN" b="1" dirty="0">
                  <a:solidFill>
                    <a:srgbClr val="333399"/>
                  </a:solidFill>
                  <a:latin typeface="微软雅黑" panose="020B0503020204020204" pitchFamily="34" charset="-122"/>
                  <a:ea typeface="微软雅黑" panose="020B0503020204020204" pitchFamily="34" charset="-122"/>
                </a:rPr>
                <a:t>:  </a:t>
              </a:r>
              <a:r>
                <a:rPr lang="zh-CN" altLang="en-US" b="1" dirty="0">
                  <a:solidFill>
                    <a:srgbClr val="333399"/>
                  </a:solidFill>
                  <a:latin typeface="微软雅黑" panose="020B0503020204020204" pitchFamily="34" charset="-122"/>
                  <a:ea typeface="微软雅黑" panose="020B0503020204020204" pitchFamily="34" charset="-122"/>
                </a:rPr>
                <a:t>精度和召回率的加权度量</a:t>
              </a:r>
            </a:p>
          </p:txBody>
        </p:sp>
        <p:grpSp>
          <p:nvGrpSpPr>
            <p:cNvPr id="66" name="组合 65"/>
            <p:cNvGrpSpPr/>
            <p:nvPr/>
          </p:nvGrpSpPr>
          <p:grpSpPr>
            <a:xfrm>
              <a:off x="4229782" y="4485905"/>
              <a:ext cx="1038225" cy="923925"/>
              <a:chOff x="5405439" y="4789489"/>
              <a:chExt cx="1038225" cy="923925"/>
            </a:xfrm>
          </p:grpSpPr>
          <p:sp>
            <p:nvSpPr>
              <p:cNvPr id="68" name="MH_Other_5"/>
              <p:cNvSpPr/>
              <p:nvPr>
                <p:custDataLst>
                  <p:tags r:id="rId1"/>
                </p:custDataLst>
              </p:nvPr>
            </p:nvSpPr>
            <p:spPr>
              <a:xfrm>
                <a:off x="5405439" y="4789489"/>
                <a:ext cx="504825" cy="504825"/>
              </a:xfrm>
              <a:prstGeom prst="rect">
                <a:avLst/>
              </a:prstGeom>
              <a:solidFill>
                <a:schemeClr val="accent5">
                  <a:lumMod val="75000"/>
                </a:schemeClr>
              </a:solidFill>
            </p:spPr>
            <p:txBody>
              <a:bodyPr anchor="ctr"/>
              <a:lstStyle/>
              <a:p>
                <a:pPr algn="ctr">
                  <a:defRPr/>
                </a:pPr>
                <a:endParaRPr lang="zh-CN" altLang="en-US" b="1" dirty="0" err="1">
                  <a:solidFill>
                    <a:srgbClr val="FFFFFF"/>
                  </a:solidFill>
                  <a:latin typeface="微软雅黑" panose="020B0503020204020204" pitchFamily="34" charset="-122"/>
                  <a:ea typeface="微软雅黑" panose="020B0503020204020204" pitchFamily="34" charset="-122"/>
                </a:endParaRPr>
              </a:p>
            </p:txBody>
          </p:sp>
          <p:sp>
            <p:nvSpPr>
              <p:cNvPr id="69" name="MH_Other_6"/>
              <p:cNvSpPr/>
              <p:nvPr>
                <p:custDataLst>
                  <p:tags r:id="rId2"/>
                </p:custDataLst>
              </p:nvPr>
            </p:nvSpPr>
            <p:spPr>
              <a:xfrm>
                <a:off x="5938838" y="4894263"/>
                <a:ext cx="400050" cy="400050"/>
              </a:xfrm>
              <a:prstGeom prst="rect">
                <a:avLst/>
              </a:prstGeom>
              <a:solidFill>
                <a:schemeClr val="accent5">
                  <a:lumMod val="40000"/>
                  <a:lumOff val="6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70" name="MH_Other_7"/>
              <p:cNvSpPr/>
              <p:nvPr>
                <p:custDataLst>
                  <p:tags r:id="rId3"/>
                </p:custDataLst>
              </p:nvPr>
            </p:nvSpPr>
            <p:spPr>
              <a:xfrm>
                <a:off x="5519739" y="5322889"/>
                <a:ext cx="390525" cy="390525"/>
              </a:xfrm>
              <a:prstGeom prst="rect">
                <a:avLst/>
              </a:prstGeom>
              <a:solidFill>
                <a:schemeClr val="accent5">
                  <a:lumMod val="60000"/>
                  <a:lumOff val="4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71" name="MH_Other_8"/>
              <p:cNvSpPr/>
              <p:nvPr>
                <p:custDataLst>
                  <p:tags r:id="rId4"/>
                </p:custDataLst>
              </p:nvPr>
            </p:nvSpPr>
            <p:spPr>
              <a:xfrm>
                <a:off x="5938839" y="5322889"/>
                <a:ext cx="504825" cy="333375"/>
              </a:xfrm>
              <a:prstGeom prst="rect">
                <a:avLst/>
              </a:prstGeom>
              <a:solidFill>
                <a:schemeClr val="accent5">
                  <a:lumMod val="20000"/>
                  <a:lumOff val="8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grpSp>
        <p:sp>
          <p:nvSpPr>
            <p:cNvPr id="67" name="矩形 66"/>
            <p:cNvSpPr/>
            <p:nvPr/>
          </p:nvSpPr>
          <p:spPr>
            <a:xfrm>
              <a:off x="5268007" y="4920790"/>
              <a:ext cx="9475786" cy="530401"/>
            </a:xfrm>
            <a:prstGeom prst="rect">
              <a:avLst/>
            </a:prstGeom>
          </p:spPr>
          <p:txBody>
            <a:bodyPr wrap="square" anchor="ctr">
              <a:spAutoFit/>
            </a:bodyPr>
            <a:lstStyle/>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它赋予召回率权重是赋予进度的</a:t>
              </a:r>
              <a:r>
                <a:rPr lang="en-US" altLang="zh-CN" sz="1500" b="1" dirty="0">
                  <a:solidFill>
                    <a:schemeClr val="bg2">
                      <a:lumMod val="25000"/>
                    </a:schemeClr>
                  </a:solidFill>
                  <a:latin typeface="微软雅黑" panose="020B0503020204020204" pitchFamily="34" charset="-122"/>
                  <a:ea typeface="微软雅黑" panose="020B0503020204020204" pitchFamily="34" charset="-122"/>
                </a:rPr>
                <a:t>β</a:t>
              </a: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倍</a:t>
              </a:r>
            </a:p>
          </p:txBody>
        </p:sp>
      </p:grpSp>
      <p:pic>
        <p:nvPicPr>
          <p:cNvPr id="72" name="Picture 7" descr="8precision"/>
          <p:cNvPicPr>
            <a:picLocks noChangeAspect="1" noChangeArrowheads="1"/>
          </p:cNvPicPr>
          <p:nvPr/>
        </p:nvPicPr>
        <p:blipFill>
          <a:blip r:embed="rId14">
            <a:clrChange>
              <a:clrFrom>
                <a:srgbClr val="FAFCF9"/>
              </a:clrFrom>
              <a:clrTo>
                <a:srgbClr val="FAFCF9">
                  <a:alpha val="0"/>
                </a:srgbClr>
              </a:clrTo>
            </a:clrChange>
            <a:extLst>
              <a:ext uri="{28A0092B-C50C-407E-A947-70E740481C1C}">
                <a14:useLocalDpi xmlns:a14="http://schemas.microsoft.com/office/drawing/2010/main" val="0"/>
              </a:ext>
            </a:extLst>
          </a:blip>
          <a:srcRect/>
          <a:stretch>
            <a:fillRect/>
          </a:stretch>
        </p:blipFill>
        <p:spPr bwMode="auto">
          <a:xfrm>
            <a:off x="1470712" y="2696620"/>
            <a:ext cx="2271713" cy="460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7" descr="8F"/>
          <p:cNvPicPr>
            <a:picLocks noChangeAspect="1" noChangeArrowheads="1"/>
          </p:cNvPicPr>
          <p:nvPr/>
        </p:nvPicPr>
        <p:blipFill>
          <a:blip r:embed="rId15">
            <a:clrChange>
              <a:clrFrom>
                <a:srgbClr val="FAFCF9"/>
              </a:clrFrom>
              <a:clrTo>
                <a:srgbClr val="FAFCF9">
                  <a:alpha val="0"/>
                </a:srgbClr>
              </a:clrTo>
            </a:clrChange>
            <a:extLst>
              <a:ext uri="{28A0092B-C50C-407E-A947-70E740481C1C}">
                <a14:useLocalDpi xmlns:a14="http://schemas.microsoft.com/office/drawing/2010/main" val="0"/>
              </a:ext>
            </a:extLst>
          </a:blip>
          <a:srcRect/>
          <a:stretch>
            <a:fillRect/>
          </a:stretch>
        </p:blipFill>
        <p:spPr bwMode="auto">
          <a:xfrm>
            <a:off x="1527049" y="3825911"/>
            <a:ext cx="2924509" cy="56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8" descr="8Fbeta"/>
          <p:cNvPicPr>
            <a:picLocks noChangeAspect="1" noChangeArrowheads="1"/>
          </p:cNvPicPr>
          <p:nvPr/>
        </p:nvPicPr>
        <p:blipFill>
          <a:blip r:embed="rId16">
            <a:clrChange>
              <a:clrFrom>
                <a:srgbClr val="F9FBF6"/>
              </a:clrFrom>
              <a:clrTo>
                <a:srgbClr val="F9FBF6">
                  <a:alpha val="0"/>
                </a:srgbClr>
              </a:clrTo>
            </a:clrChange>
            <a:extLst>
              <a:ext uri="{28A0092B-C50C-407E-A947-70E740481C1C}">
                <a14:useLocalDpi xmlns:a14="http://schemas.microsoft.com/office/drawing/2010/main" val="0"/>
              </a:ext>
            </a:extLst>
          </a:blip>
          <a:srcRect/>
          <a:stretch>
            <a:fillRect/>
          </a:stretch>
        </p:blipFill>
        <p:spPr bwMode="auto">
          <a:xfrm>
            <a:off x="4986596" y="4493779"/>
            <a:ext cx="3421968" cy="56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a:xfrm>
            <a:off x="8610600" y="6356354"/>
            <a:ext cx="2743200" cy="365125"/>
          </a:xfrm>
          <a:prstGeom prst="rect">
            <a:avLst/>
          </a:prstGeom>
        </p:spPr>
        <p:txBody>
          <a:bodyPr vert="horz" lIns="91436" tIns="45718" rIns="91436" bIns="45718"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fld id="{888F8D02-9041-4C59-BC62-13DE0E5C6713}" type="slidenum">
              <a:rPr lang="zh-CN" altLang="en-US" smtClean="0">
                <a:solidFill>
                  <a:prstClr val="black">
                    <a:tint val="75000"/>
                  </a:prstClr>
                </a:solidFill>
              </a:rPr>
              <a:t>31</a:t>
            </a:fld>
            <a:endParaRPr lang="zh-CN" altLang="en-US"/>
          </a:p>
        </p:txBody>
      </p:sp>
      <p:sp>
        <p:nvSpPr>
          <p:cNvPr id="50" name="标题 1"/>
          <p:cNvSpPr>
            <a:spLocks noGrp="1"/>
          </p:cNvSpPr>
          <p:nvPr>
            <p:ph type="title"/>
          </p:nvPr>
        </p:nvSpPr>
        <p:spPr>
          <a:xfrm>
            <a:off x="0" y="0"/>
            <a:ext cx="9144000" cy="765175"/>
          </a:xfrm>
        </p:spPr>
        <p:txBody>
          <a:bodyPr/>
          <a:lstStyle/>
          <a:p>
            <a:r>
              <a:rPr lang="zh-CN" altLang="en-US" dirty="0"/>
              <a:t>有监督学习</a:t>
            </a:r>
          </a:p>
        </p:txBody>
      </p:sp>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701528" y="1227062"/>
            <a:ext cx="7928207" cy="438580"/>
          </a:xfrm>
          <a:prstGeom prst="rect">
            <a:avLst/>
          </a:prstGeom>
        </p:spPr>
        <p:txBody>
          <a:bodyPr wrap="square" lIns="68577" tIns="34289" rIns="68577" bIns="34289">
            <a:spAutoFit/>
          </a:bodyPr>
          <a:lstStyle/>
          <a:p>
            <a:r>
              <a:rPr lang="zh-CN" altLang="en-US" sz="2400" dirty="0"/>
              <a:t>模型评估与选择</a:t>
            </a:r>
            <a:r>
              <a:rPr lang="en-US" altLang="zh-CN" sz="2400" dirty="0"/>
              <a:t>-</a:t>
            </a:r>
            <a:r>
              <a:rPr lang="zh-CN" altLang="en-US" sz="2400" dirty="0"/>
              <a:t>保持方法</a:t>
            </a:r>
            <a:r>
              <a:rPr lang="en-US" altLang="zh-CN" sz="2400" dirty="0"/>
              <a:t>, </a:t>
            </a:r>
            <a:r>
              <a:rPr lang="zh-CN" altLang="en-US" sz="2400" dirty="0"/>
              <a:t>随机二次抽样</a:t>
            </a:r>
            <a:endParaRPr lang="en-US" altLang="zh-CN" sz="2400" dirty="0"/>
          </a:p>
        </p:txBody>
      </p:sp>
      <p:grpSp>
        <p:nvGrpSpPr>
          <p:cNvPr id="50" name="组合 49"/>
          <p:cNvGrpSpPr/>
          <p:nvPr/>
        </p:nvGrpSpPr>
        <p:grpSpPr>
          <a:xfrm>
            <a:off x="533506" y="1730260"/>
            <a:ext cx="8053531" cy="2426439"/>
            <a:chOff x="1721532" y="1744725"/>
            <a:chExt cx="10514011" cy="2917950"/>
          </a:xfrm>
        </p:grpSpPr>
        <p:sp>
          <p:nvSpPr>
            <p:cNvPr id="51" name="矩形 50"/>
            <p:cNvSpPr/>
            <p:nvPr/>
          </p:nvSpPr>
          <p:spPr>
            <a:xfrm>
              <a:off x="2759757" y="1744725"/>
              <a:ext cx="6724678" cy="611877"/>
            </a:xfrm>
            <a:prstGeom prst="rect">
              <a:avLst/>
            </a:prstGeom>
          </p:spPr>
          <p:txBody>
            <a:bodyPr wrap="square" anchor="ctr">
              <a:spAutoFit/>
            </a:bodyPr>
            <a:lstStyle/>
            <a:p>
              <a:pPr lvl="0">
                <a:lnSpc>
                  <a:spcPct val="150000"/>
                </a:lnSpc>
              </a:pPr>
              <a:r>
                <a:rPr lang="zh-CN" altLang="en-US" b="1" dirty="0">
                  <a:solidFill>
                    <a:srgbClr val="333399"/>
                  </a:solidFill>
                  <a:latin typeface="微软雅黑" panose="020B0503020204020204" pitchFamily="34" charset="-122"/>
                  <a:ea typeface="微软雅黑" panose="020B0503020204020204" pitchFamily="34" charset="-122"/>
                </a:rPr>
                <a:t>保持方法</a:t>
              </a:r>
            </a:p>
          </p:txBody>
        </p:sp>
        <p:grpSp>
          <p:nvGrpSpPr>
            <p:cNvPr id="52" name="组合 51"/>
            <p:cNvGrpSpPr/>
            <p:nvPr/>
          </p:nvGrpSpPr>
          <p:grpSpPr>
            <a:xfrm>
              <a:off x="1721532" y="1822080"/>
              <a:ext cx="1038225" cy="923925"/>
              <a:chOff x="2897189" y="2125664"/>
              <a:chExt cx="1038225" cy="923925"/>
            </a:xfrm>
          </p:grpSpPr>
          <p:sp>
            <p:nvSpPr>
              <p:cNvPr id="54" name="MH_Other_1"/>
              <p:cNvSpPr>
                <a:spLocks noChangeArrowheads="1"/>
              </p:cNvSpPr>
              <p:nvPr>
                <p:custDataLst>
                  <p:tags r:id="rId5"/>
                </p:custDataLst>
              </p:nvPr>
            </p:nvSpPr>
            <p:spPr bwMode="auto">
              <a:xfrm>
                <a:off x="2897189" y="2125664"/>
                <a:ext cx="504825" cy="504825"/>
              </a:xfrm>
              <a:prstGeom prst="rect">
                <a:avLst/>
              </a:prstGeom>
              <a:solidFill>
                <a:srgbClr val="0070C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55" name="MH_Other_2"/>
              <p:cNvSpPr/>
              <p:nvPr>
                <p:custDataLst>
                  <p:tags r:id="rId6"/>
                </p:custDataLst>
              </p:nvPr>
            </p:nvSpPr>
            <p:spPr>
              <a:xfrm>
                <a:off x="3430588" y="2230438"/>
                <a:ext cx="400050" cy="400050"/>
              </a:xfrm>
              <a:prstGeom prst="rect">
                <a:avLst/>
              </a:prstGeom>
              <a:solidFill>
                <a:schemeClr val="accent1">
                  <a:lumMod val="40000"/>
                  <a:lumOff val="6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56" name="MH_Other_3"/>
              <p:cNvSpPr/>
              <p:nvPr>
                <p:custDataLst>
                  <p:tags r:id="rId7"/>
                </p:custDataLst>
              </p:nvPr>
            </p:nvSpPr>
            <p:spPr>
              <a:xfrm>
                <a:off x="3011489" y="2659064"/>
                <a:ext cx="390525" cy="390525"/>
              </a:xfrm>
              <a:prstGeom prst="rect">
                <a:avLst/>
              </a:prstGeom>
              <a:solidFill>
                <a:schemeClr val="accent1">
                  <a:lumMod val="60000"/>
                  <a:lumOff val="4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75" name="MH_Other_4"/>
              <p:cNvSpPr/>
              <p:nvPr>
                <p:custDataLst>
                  <p:tags r:id="rId8"/>
                </p:custDataLst>
              </p:nvPr>
            </p:nvSpPr>
            <p:spPr>
              <a:xfrm>
                <a:off x="3430589" y="2659064"/>
                <a:ext cx="504825" cy="333375"/>
              </a:xfrm>
              <a:prstGeom prst="rect">
                <a:avLst/>
              </a:prstGeom>
              <a:solidFill>
                <a:schemeClr val="accent1">
                  <a:lumMod val="20000"/>
                  <a:lumOff val="8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grpSp>
        <p:sp>
          <p:nvSpPr>
            <p:cNvPr id="53" name="矩形 52"/>
            <p:cNvSpPr/>
            <p:nvPr/>
          </p:nvSpPr>
          <p:spPr>
            <a:xfrm>
              <a:off x="2759756" y="2100949"/>
              <a:ext cx="9475787" cy="2561726"/>
            </a:xfrm>
            <a:prstGeom prst="rect">
              <a:avLst/>
            </a:prstGeom>
          </p:spPr>
          <p:txBody>
            <a:bodyPr wrap="square" anchor="ctr">
              <a:spAutoFit/>
            </a:bodyPr>
            <a:lstStyle/>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给定的数据随机的划分为</a:t>
              </a:r>
              <a:r>
                <a:rPr lang="zh-CN" altLang="en-US" sz="1500" b="1" dirty="0">
                  <a:solidFill>
                    <a:srgbClr val="FF0000"/>
                  </a:solidFill>
                  <a:latin typeface="微软雅黑" panose="020B0503020204020204" pitchFamily="34" charset="-122"/>
                  <a:ea typeface="微软雅黑" panose="020B0503020204020204" pitchFamily="34" charset="-122"/>
                </a:rPr>
                <a:t>两个独立的集合</a:t>
              </a:r>
            </a:p>
            <a:p>
              <a:pPr marL="600075" lvl="1" indent="-257175">
                <a:lnSpc>
                  <a:spcPct val="150000"/>
                </a:lnSpc>
                <a:buFont typeface="Wingdings" panose="05000000000000000000" pitchFamily="2" charset="2"/>
                <a:buChar char="ü"/>
              </a:pPr>
              <a:r>
                <a:rPr lang="zh-CN" altLang="en-US" dirty="0">
                  <a:solidFill>
                    <a:schemeClr val="bg2">
                      <a:lumMod val="25000"/>
                    </a:schemeClr>
                  </a:solidFill>
                  <a:latin typeface="微软雅黑" panose="020B0503020204020204" pitchFamily="34" charset="-122"/>
                  <a:ea typeface="微软雅黑" panose="020B0503020204020204" pitchFamily="34" charset="-122"/>
                </a:rPr>
                <a:t>训练集，通常</a:t>
              </a:r>
              <a:r>
                <a:rPr lang="en-US" altLang="zh-CN" dirty="0">
                  <a:solidFill>
                    <a:schemeClr val="bg2">
                      <a:lumMod val="25000"/>
                    </a:schemeClr>
                  </a:solidFill>
                  <a:latin typeface="微软雅黑" panose="020B0503020204020204" pitchFamily="34" charset="-122"/>
                  <a:ea typeface="微软雅黑" panose="020B0503020204020204" pitchFamily="34" charset="-122"/>
                </a:rPr>
                <a:t>2/3</a:t>
              </a:r>
              <a:r>
                <a:rPr lang="zh-CN" altLang="en-US" dirty="0">
                  <a:solidFill>
                    <a:schemeClr val="bg2">
                      <a:lumMod val="25000"/>
                    </a:schemeClr>
                  </a:solidFill>
                  <a:latin typeface="微软雅黑" panose="020B0503020204020204" pitchFamily="34" charset="-122"/>
                  <a:ea typeface="微软雅黑" panose="020B0503020204020204" pitchFamily="34" charset="-122"/>
                </a:rPr>
                <a:t>的数据被分配到训练集</a:t>
              </a:r>
            </a:p>
            <a:p>
              <a:pPr marL="600075" lvl="1" indent="-257175">
                <a:lnSpc>
                  <a:spcPct val="150000"/>
                </a:lnSpc>
                <a:buFont typeface="Wingdings" panose="05000000000000000000" pitchFamily="2" charset="2"/>
                <a:buChar char="ü"/>
              </a:pPr>
              <a:r>
                <a:rPr lang="zh-CN" altLang="en-US" dirty="0">
                  <a:solidFill>
                    <a:schemeClr val="bg2">
                      <a:lumMod val="25000"/>
                    </a:schemeClr>
                  </a:solidFill>
                  <a:latin typeface="微软雅黑" panose="020B0503020204020204" pitchFamily="34" charset="-122"/>
                  <a:ea typeface="微软雅黑" panose="020B0503020204020204" pitchFamily="34" charset="-122"/>
                </a:rPr>
                <a:t>检验集，通常</a:t>
              </a:r>
              <a:r>
                <a:rPr lang="en-US" altLang="zh-CN" dirty="0">
                  <a:solidFill>
                    <a:schemeClr val="bg2">
                      <a:lumMod val="25000"/>
                    </a:schemeClr>
                  </a:solidFill>
                  <a:latin typeface="微软雅黑" panose="020B0503020204020204" pitchFamily="34" charset="-122"/>
                  <a:ea typeface="微软雅黑" panose="020B0503020204020204" pitchFamily="34" charset="-122"/>
                </a:rPr>
                <a:t>1/3</a:t>
              </a:r>
              <a:r>
                <a:rPr lang="zh-CN" altLang="en-US" dirty="0">
                  <a:solidFill>
                    <a:schemeClr val="bg2">
                      <a:lumMod val="25000"/>
                    </a:schemeClr>
                  </a:solidFill>
                  <a:latin typeface="微软雅黑" panose="020B0503020204020204" pitchFamily="34" charset="-122"/>
                  <a:ea typeface="微软雅黑" panose="020B0503020204020204" pitchFamily="34" charset="-122"/>
                </a:rPr>
                <a:t>的数据被分配到检验集</a:t>
              </a:r>
            </a:p>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随机二次抽样</a:t>
              </a:r>
              <a:r>
                <a:rPr lang="en-US" altLang="zh-CN" sz="1500" b="1" dirty="0">
                  <a:solidFill>
                    <a:schemeClr val="bg2">
                      <a:lumMod val="25000"/>
                    </a:schemeClr>
                  </a:solidFill>
                  <a:latin typeface="微软雅黑" panose="020B0503020204020204" pitchFamily="34" charset="-122"/>
                  <a:ea typeface="微软雅黑" panose="020B0503020204020204" pitchFamily="34" charset="-122"/>
                </a:rPr>
                <a:t>: </a:t>
              </a: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保持方法的变形将保持方法重复</a:t>
              </a:r>
              <a:r>
                <a:rPr lang="en-US" altLang="zh-CN" sz="1500" b="1" dirty="0">
                  <a:solidFill>
                    <a:schemeClr val="bg2">
                      <a:lumMod val="25000"/>
                    </a:schemeClr>
                  </a:solidFill>
                  <a:latin typeface="微软雅黑" panose="020B0503020204020204" pitchFamily="34" charset="-122"/>
                  <a:ea typeface="微软雅黑" panose="020B0503020204020204" pitchFamily="34" charset="-122"/>
                </a:rPr>
                <a:t>k</a:t>
              </a: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次，总准确率估计取每次迭代准确率的平均值</a:t>
              </a:r>
            </a:p>
          </p:txBody>
        </p:sp>
      </p:grpSp>
      <p:grpSp>
        <p:nvGrpSpPr>
          <p:cNvPr id="76" name="组合 75"/>
          <p:cNvGrpSpPr/>
          <p:nvPr/>
        </p:nvGrpSpPr>
        <p:grpSpPr>
          <a:xfrm>
            <a:off x="533506" y="4247392"/>
            <a:ext cx="8377381" cy="2108962"/>
            <a:chOff x="2988357" y="3104376"/>
            <a:chExt cx="10514011" cy="2412255"/>
          </a:xfrm>
        </p:grpSpPr>
        <p:sp>
          <p:nvSpPr>
            <p:cNvPr id="77" name="矩形 76"/>
            <p:cNvSpPr/>
            <p:nvPr/>
          </p:nvSpPr>
          <p:spPr>
            <a:xfrm>
              <a:off x="4028210" y="3104376"/>
              <a:ext cx="6724678" cy="611877"/>
            </a:xfrm>
            <a:prstGeom prst="rect">
              <a:avLst/>
            </a:prstGeom>
          </p:spPr>
          <p:txBody>
            <a:bodyPr wrap="square" anchor="ctr">
              <a:spAutoFit/>
            </a:bodyPr>
            <a:lstStyle/>
            <a:p>
              <a:pPr lvl="0">
                <a:lnSpc>
                  <a:spcPct val="150000"/>
                </a:lnSpc>
              </a:pPr>
              <a:r>
                <a:rPr lang="zh-CN" altLang="en-US" b="1" dirty="0">
                  <a:solidFill>
                    <a:srgbClr val="333399"/>
                  </a:solidFill>
                  <a:latin typeface="微软雅黑" panose="020B0503020204020204" pitchFamily="34" charset="-122"/>
                  <a:ea typeface="微软雅黑" panose="020B0503020204020204" pitchFamily="34" charset="-122"/>
                </a:rPr>
                <a:t>交叉验证</a:t>
              </a:r>
              <a:r>
                <a:rPr lang="en-US" altLang="zh-CN" b="1" dirty="0">
                  <a:solidFill>
                    <a:srgbClr val="333399"/>
                  </a:solidFill>
                  <a:latin typeface="微软雅黑" panose="020B0503020204020204" pitchFamily="34" charset="-122"/>
                  <a:ea typeface="微软雅黑" panose="020B0503020204020204" pitchFamily="34" charset="-122"/>
                </a:rPr>
                <a:t>(k-</a:t>
              </a:r>
              <a:r>
                <a:rPr lang="zh-CN" altLang="en-US" b="1" dirty="0">
                  <a:solidFill>
                    <a:srgbClr val="333399"/>
                  </a:solidFill>
                  <a:latin typeface="微软雅黑" panose="020B0503020204020204" pitchFamily="34" charset="-122"/>
                  <a:ea typeface="微软雅黑" panose="020B0503020204020204" pitchFamily="34" charset="-122"/>
                </a:rPr>
                <a:t>折交叉验证</a:t>
              </a:r>
              <a:r>
                <a:rPr lang="en-US" altLang="zh-CN" b="1" dirty="0">
                  <a:solidFill>
                    <a:srgbClr val="333399"/>
                  </a:solidFill>
                  <a:latin typeface="微软雅黑" panose="020B0503020204020204" pitchFamily="34" charset="-122"/>
                  <a:ea typeface="微软雅黑" panose="020B0503020204020204" pitchFamily="34" charset="-122"/>
                </a:rPr>
                <a:t>)</a:t>
              </a:r>
            </a:p>
          </p:txBody>
        </p:sp>
        <p:grpSp>
          <p:nvGrpSpPr>
            <p:cNvPr id="78" name="组合 77"/>
            <p:cNvGrpSpPr/>
            <p:nvPr/>
          </p:nvGrpSpPr>
          <p:grpSpPr>
            <a:xfrm>
              <a:off x="2988357" y="3153992"/>
              <a:ext cx="1038225" cy="923925"/>
              <a:chOff x="4164014" y="3457576"/>
              <a:chExt cx="1038225" cy="923925"/>
            </a:xfrm>
          </p:grpSpPr>
          <p:sp>
            <p:nvSpPr>
              <p:cNvPr id="80" name="MH_Other_9"/>
              <p:cNvSpPr>
                <a:spLocks noChangeArrowheads="1"/>
              </p:cNvSpPr>
              <p:nvPr>
                <p:custDataLst>
                  <p:tags r:id="rId1"/>
                </p:custDataLst>
              </p:nvPr>
            </p:nvSpPr>
            <p:spPr bwMode="auto">
              <a:xfrm>
                <a:off x="4164014" y="3457576"/>
                <a:ext cx="504825" cy="504825"/>
              </a:xfrm>
              <a:prstGeom prst="rect">
                <a:avLst/>
              </a:prstGeom>
              <a:solidFill>
                <a:srgbClr val="FF66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81" name="MH_Other_10"/>
              <p:cNvSpPr/>
              <p:nvPr>
                <p:custDataLst>
                  <p:tags r:id="rId2"/>
                </p:custDataLst>
              </p:nvPr>
            </p:nvSpPr>
            <p:spPr>
              <a:xfrm>
                <a:off x="4697413" y="3562350"/>
                <a:ext cx="400050" cy="400050"/>
              </a:xfrm>
              <a:prstGeom prst="rect">
                <a:avLst/>
              </a:prstGeom>
              <a:solidFill>
                <a:schemeClr val="accent2">
                  <a:lumMod val="40000"/>
                  <a:lumOff val="6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82" name="MH_Other_11"/>
              <p:cNvSpPr/>
              <p:nvPr>
                <p:custDataLst>
                  <p:tags r:id="rId3"/>
                </p:custDataLst>
              </p:nvPr>
            </p:nvSpPr>
            <p:spPr>
              <a:xfrm>
                <a:off x="4278314" y="3990976"/>
                <a:ext cx="390525" cy="390525"/>
              </a:xfrm>
              <a:prstGeom prst="rect">
                <a:avLst/>
              </a:prstGeom>
              <a:solidFill>
                <a:schemeClr val="accent2">
                  <a:lumMod val="60000"/>
                  <a:lumOff val="4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83" name="MH_Other_12"/>
              <p:cNvSpPr/>
              <p:nvPr>
                <p:custDataLst>
                  <p:tags r:id="rId4"/>
                </p:custDataLst>
              </p:nvPr>
            </p:nvSpPr>
            <p:spPr>
              <a:xfrm>
                <a:off x="4697414" y="3990976"/>
                <a:ext cx="504825" cy="333375"/>
              </a:xfrm>
              <a:prstGeom prst="rect">
                <a:avLst/>
              </a:prstGeom>
              <a:solidFill>
                <a:schemeClr val="accent2">
                  <a:lumMod val="20000"/>
                  <a:lumOff val="8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grpSp>
        <p:sp>
          <p:nvSpPr>
            <p:cNvPr id="79" name="矩形 78"/>
            <p:cNvSpPr/>
            <p:nvPr/>
          </p:nvSpPr>
          <p:spPr>
            <a:xfrm>
              <a:off x="4028210" y="3601235"/>
              <a:ext cx="9474158" cy="1915396"/>
            </a:xfrm>
            <a:prstGeom prst="rect">
              <a:avLst/>
            </a:prstGeom>
          </p:spPr>
          <p:txBody>
            <a:bodyPr wrap="square" anchor="ctr">
              <a:spAutoFit/>
            </a:bodyPr>
            <a:lstStyle/>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初始数据随机地划分成</a:t>
              </a:r>
              <a:r>
                <a:rPr lang="en-US" altLang="zh-CN" sz="1500" b="1" dirty="0">
                  <a:solidFill>
                    <a:schemeClr val="bg2">
                      <a:lumMod val="25000"/>
                    </a:schemeClr>
                  </a:solidFill>
                  <a:latin typeface="微软雅黑" panose="020B0503020204020204" pitchFamily="34" charset="-122"/>
                  <a:ea typeface="微软雅黑" panose="020B0503020204020204" pitchFamily="34" charset="-122"/>
                </a:rPr>
                <a:t>k</a:t>
              </a: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个互不相关的子集，每个子集的大小大致相等</a:t>
              </a:r>
            </a:p>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在第</a:t>
              </a:r>
              <a:r>
                <a:rPr lang="en-US" altLang="zh-CN" sz="1500" b="1" dirty="0" err="1">
                  <a:solidFill>
                    <a:schemeClr val="bg2">
                      <a:lumMod val="25000"/>
                    </a:schemeClr>
                  </a:solidFill>
                  <a:latin typeface="微软雅黑" panose="020B0503020204020204" pitchFamily="34" charset="-122"/>
                  <a:ea typeface="微软雅黑" panose="020B0503020204020204" pitchFamily="34" charset="-122"/>
                </a:rPr>
                <a:t>i</a:t>
              </a: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次迭代</a:t>
              </a:r>
              <a:r>
                <a:rPr lang="en-US" altLang="zh-CN" sz="1500" b="1" dirty="0">
                  <a:solidFill>
                    <a:schemeClr val="bg2">
                      <a:lumMod val="25000"/>
                    </a:schemeClr>
                  </a:solidFill>
                  <a:latin typeface="微软雅黑" panose="020B0503020204020204" pitchFamily="34" charset="-122"/>
                  <a:ea typeface="微软雅黑" panose="020B0503020204020204" pitchFamily="34" charset="-122"/>
                </a:rPr>
                <a:t>, </a:t>
              </a: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分区 </a:t>
              </a:r>
              <a:r>
                <a:rPr lang="en-US" altLang="zh-CN" sz="1500" b="1" dirty="0">
                  <a:solidFill>
                    <a:schemeClr val="bg2">
                      <a:lumMod val="25000"/>
                    </a:schemeClr>
                  </a:solidFill>
                  <a:latin typeface="微软雅黑" panose="020B0503020204020204" pitchFamily="34" charset="-122"/>
                  <a:ea typeface="微软雅黑" panose="020B0503020204020204" pitchFamily="34" charset="-122"/>
                </a:rPr>
                <a:t>Di </a:t>
              </a: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用作检验集，其他区位训练集</a:t>
              </a:r>
            </a:p>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留一</a:t>
              </a:r>
              <a:r>
                <a:rPr lang="en-US" altLang="zh-CN" sz="1500" b="1" dirty="0">
                  <a:solidFill>
                    <a:schemeClr val="bg2">
                      <a:lumMod val="25000"/>
                    </a:schemeClr>
                  </a:solidFill>
                  <a:latin typeface="微软雅黑" panose="020B0503020204020204" pitchFamily="34" charset="-122"/>
                  <a:ea typeface="微软雅黑" panose="020B0503020204020204" pitchFamily="34" charset="-122"/>
                </a:rPr>
                <a:t>: </a:t>
              </a: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每次只给检验集“留出”一个样本</a:t>
              </a:r>
            </a:p>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分层交叉验证：折被分层，使的每个折中样本的类分布与在初始数据中的大致相同</a:t>
              </a:r>
            </a:p>
          </p:txBody>
        </p:sp>
      </p:grpSp>
      <p:sp>
        <p:nvSpPr>
          <p:cNvPr id="2" name="灯片编号占位符 1"/>
          <p:cNvSpPr>
            <a:spLocks noGrp="1"/>
          </p:cNvSpPr>
          <p:nvPr>
            <p:ph type="sldNum" sz="quarter" idx="12"/>
          </p:nvPr>
        </p:nvSpPr>
        <p:spPr>
          <a:xfrm>
            <a:off x="8610600" y="6356354"/>
            <a:ext cx="2743200" cy="365125"/>
          </a:xfrm>
          <a:prstGeom prst="rect">
            <a:avLst/>
          </a:prstGeom>
        </p:spPr>
        <p:txBody>
          <a:bodyPr vert="horz" lIns="91436" tIns="45718" rIns="91436" bIns="45718"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fld id="{888F8D02-9041-4C59-BC62-13DE0E5C6713}" type="slidenum">
              <a:rPr lang="zh-CN" altLang="en-US" smtClean="0">
                <a:solidFill>
                  <a:prstClr val="black">
                    <a:tint val="75000"/>
                  </a:prstClr>
                </a:solidFill>
              </a:rPr>
              <a:t>32</a:t>
            </a:fld>
            <a:endParaRPr lang="zh-CN" altLang="en-US"/>
          </a:p>
        </p:txBody>
      </p:sp>
      <p:sp>
        <p:nvSpPr>
          <p:cNvPr id="36" name="标题 1"/>
          <p:cNvSpPr>
            <a:spLocks noGrp="1"/>
          </p:cNvSpPr>
          <p:nvPr>
            <p:ph type="title"/>
          </p:nvPr>
        </p:nvSpPr>
        <p:spPr>
          <a:xfrm>
            <a:off x="0" y="0"/>
            <a:ext cx="9144000" cy="765175"/>
          </a:xfrm>
        </p:spPr>
        <p:txBody>
          <a:bodyPr/>
          <a:lstStyle/>
          <a:p>
            <a:r>
              <a:rPr lang="zh-CN" altLang="en-US" dirty="0"/>
              <a:t>有监督学习</a:t>
            </a:r>
          </a:p>
        </p:txBody>
      </p:sp>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682393" y="1197314"/>
            <a:ext cx="7928207" cy="438580"/>
          </a:xfrm>
          <a:prstGeom prst="rect">
            <a:avLst/>
          </a:prstGeom>
        </p:spPr>
        <p:txBody>
          <a:bodyPr wrap="square" lIns="68577" tIns="34289" rIns="68577" bIns="34289">
            <a:spAutoFit/>
          </a:bodyPr>
          <a:lstStyle/>
          <a:p>
            <a:r>
              <a:rPr lang="zh-CN" altLang="en-US" sz="2400" dirty="0"/>
              <a:t>提高分类准确率的技术 </a:t>
            </a:r>
            <a:endParaRPr lang="en-US" altLang="zh-CN" sz="2400" dirty="0"/>
          </a:p>
        </p:txBody>
      </p:sp>
      <p:grpSp>
        <p:nvGrpSpPr>
          <p:cNvPr id="35" name="组合 34"/>
          <p:cNvGrpSpPr/>
          <p:nvPr/>
        </p:nvGrpSpPr>
        <p:grpSpPr>
          <a:xfrm>
            <a:off x="629842" y="2017924"/>
            <a:ext cx="7885508" cy="1502185"/>
            <a:chOff x="1721532" y="1744725"/>
            <a:chExt cx="10514011" cy="2002913"/>
          </a:xfrm>
        </p:grpSpPr>
        <p:sp>
          <p:nvSpPr>
            <p:cNvPr id="36" name="矩形 35"/>
            <p:cNvSpPr/>
            <p:nvPr/>
          </p:nvSpPr>
          <p:spPr>
            <a:xfrm>
              <a:off x="2759757" y="1744725"/>
              <a:ext cx="6724678" cy="611877"/>
            </a:xfrm>
            <a:prstGeom prst="rect">
              <a:avLst/>
            </a:prstGeom>
          </p:spPr>
          <p:txBody>
            <a:bodyPr wrap="square" anchor="ctr">
              <a:spAutoFit/>
            </a:bodyPr>
            <a:lstStyle/>
            <a:p>
              <a:pPr lvl="0">
                <a:lnSpc>
                  <a:spcPct val="150000"/>
                </a:lnSpc>
              </a:pPr>
              <a:r>
                <a:rPr lang="zh-CN" altLang="en-US" b="1" dirty="0">
                  <a:solidFill>
                    <a:srgbClr val="333399"/>
                  </a:solidFill>
                  <a:latin typeface="微软雅黑" panose="020B0503020204020204" pitchFamily="34" charset="-122"/>
                  <a:ea typeface="微软雅黑" panose="020B0503020204020204" pitchFamily="34" charset="-122"/>
                </a:rPr>
                <a:t>组合分类方法</a:t>
              </a:r>
            </a:p>
          </p:txBody>
        </p:sp>
        <p:grpSp>
          <p:nvGrpSpPr>
            <p:cNvPr id="57" name="组合 56"/>
            <p:cNvGrpSpPr/>
            <p:nvPr/>
          </p:nvGrpSpPr>
          <p:grpSpPr>
            <a:xfrm>
              <a:off x="1721532" y="1822080"/>
              <a:ext cx="1038225" cy="923925"/>
              <a:chOff x="2897189" y="2125664"/>
              <a:chExt cx="1038225" cy="923925"/>
            </a:xfrm>
          </p:grpSpPr>
          <p:sp>
            <p:nvSpPr>
              <p:cNvPr id="59" name="MH_Other_1"/>
              <p:cNvSpPr>
                <a:spLocks noChangeArrowheads="1"/>
              </p:cNvSpPr>
              <p:nvPr>
                <p:custDataLst>
                  <p:tags r:id="rId5"/>
                </p:custDataLst>
              </p:nvPr>
            </p:nvSpPr>
            <p:spPr bwMode="auto">
              <a:xfrm>
                <a:off x="2897189" y="2125664"/>
                <a:ext cx="504825" cy="504825"/>
              </a:xfrm>
              <a:prstGeom prst="rect">
                <a:avLst/>
              </a:prstGeom>
              <a:solidFill>
                <a:srgbClr val="0070C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60" name="MH_Other_2"/>
              <p:cNvSpPr/>
              <p:nvPr>
                <p:custDataLst>
                  <p:tags r:id="rId6"/>
                </p:custDataLst>
              </p:nvPr>
            </p:nvSpPr>
            <p:spPr>
              <a:xfrm>
                <a:off x="3430588" y="2230438"/>
                <a:ext cx="400050" cy="400050"/>
              </a:xfrm>
              <a:prstGeom prst="rect">
                <a:avLst/>
              </a:prstGeom>
              <a:solidFill>
                <a:schemeClr val="accent1">
                  <a:lumMod val="40000"/>
                  <a:lumOff val="6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61" name="MH_Other_3"/>
              <p:cNvSpPr/>
              <p:nvPr>
                <p:custDataLst>
                  <p:tags r:id="rId7"/>
                </p:custDataLst>
              </p:nvPr>
            </p:nvSpPr>
            <p:spPr>
              <a:xfrm>
                <a:off x="3011489" y="2659064"/>
                <a:ext cx="390525" cy="390525"/>
              </a:xfrm>
              <a:prstGeom prst="rect">
                <a:avLst/>
              </a:prstGeom>
              <a:solidFill>
                <a:schemeClr val="accent1">
                  <a:lumMod val="60000"/>
                  <a:lumOff val="4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62" name="MH_Other_4"/>
              <p:cNvSpPr/>
              <p:nvPr>
                <p:custDataLst>
                  <p:tags r:id="rId8"/>
                </p:custDataLst>
              </p:nvPr>
            </p:nvSpPr>
            <p:spPr>
              <a:xfrm>
                <a:off x="3430589" y="2659064"/>
                <a:ext cx="504825" cy="333375"/>
              </a:xfrm>
              <a:prstGeom prst="rect">
                <a:avLst/>
              </a:prstGeom>
              <a:solidFill>
                <a:schemeClr val="accent1">
                  <a:lumMod val="20000"/>
                  <a:lumOff val="8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grpSp>
        <p:sp>
          <p:nvSpPr>
            <p:cNvPr id="58" name="矩形 57"/>
            <p:cNvSpPr/>
            <p:nvPr/>
          </p:nvSpPr>
          <p:spPr>
            <a:xfrm>
              <a:off x="2759756" y="2293908"/>
              <a:ext cx="9475787" cy="1453730"/>
            </a:xfrm>
            <a:prstGeom prst="rect">
              <a:avLst/>
            </a:prstGeom>
          </p:spPr>
          <p:txBody>
            <a:bodyPr wrap="square" anchor="ctr">
              <a:spAutoFit/>
            </a:bodyPr>
            <a:lstStyle/>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利用模型的组合来提高准确率</a:t>
              </a:r>
            </a:p>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把</a:t>
              </a:r>
              <a:r>
                <a:rPr lang="en-US" altLang="zh-CN" sz="1500" b="1" dirty="0">
                  <a:solidFill>
                    <a:schemeClr val="bg2">
                      <a:lumMod val="25000"/>
                    </a:schemeClr>
                  </a:solidFill>
                  <a:latin typeface="微软雅黑" panose="020B0503020204020204" pitchFamily="34" charset="-122"/>
                  <a:ea typeface="微软雅黑" panose="020B0503020204020204" pitchFamily="34" charset="-122"/>
                </a:rPr>
                <a:t>k</a:t>
              </a: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个学习得到的模型</a:t>
              </a:r>
              <a:r>
                <a:rPr lang="en-US" altLang="zh-CN" sz="1500" b="1" dirty="0">
                  <a:solidFill>
                    <a:schemeClr val="bg2">
                      <a:lumMod val="25000"/>
                    </a:schemeClr>
                  </a:solidFill>
                  <a:latin typeface="微软雅黑" panose="020B0503020204020204" pitchFamily="34" charset="-122"/>
                  <a:ea typeface="微软雅黑" panose="020B0503020204020204" pitchFamily="34" charset="-122"/>
                </a:rPr>
                <a:t>, M</a:t>
              </a:r>
              <a:r>
                <a:rPr lang="en-US" altLang="zh-CN" sz="1500" b="1" baseline="-25000" dirty="0">
                  <a:solidFill>
                    <a:schemeClr val="bg2">
                      <a:lumMod val="25000"/>
                    </a:schemeClr>
                  </a:solidFill>
                  <a:latin typeface="微软雅黑" panose="020B0503020204020204" pitchFamily="34" charset="-122"/>
                  <a:ea typeface="微软雅黑" panose="020B0503020204020204" pitchFamily="34" charset="-122"/>
                </a:rPr>
                <a:t>1</a:t>
              </a:r>
              <a:r>
                <a:rPr lang="en-US" altLang="zh-CN" sz="1500" b="1" dirty="0">
                  <a:solidFill>
                    <a:schemeClr val="bg2">
                      <a:lumMod val="25000"/>
                    </a:schemeClr>
                  </a:solidFill>
                  <a:latin typeface="微软雅黑" panose="020B0503020204020204" pitchFamily="34" charset="-122"/>
                  <a:ea typeface="微软雅黑" panose="020B0503020204020204" pitchFamily="34" charset="-122"/>
                </a:rPr>
                <a:t>, M</a:t>
              </a:r>
              <a:r>
                <a:rPr lang="en-US" altLang="zh-CN" sz="1500" b="1" baseline="-25000" dirty="0">
                  <a:solidFill>
                    <a:schemeClr val="bg2">
                      <a:lumMod val="25000"/>
                    </a:schemeClr>
                  </a:solidFill>
                  <a:latin typeface="微软雅黑" panose="020B0503020204020204" pitchFamily="34" charset="-122"/>
                  <a:ea typeface="微软雅黑" panose="020B0503020204020204" pitchFamily="34" charset="-122"/>
                </a:rPr>
                <a:t>2</a:t>
              </a:r>
              <a:r>
                <a:rPr lang="en-US" altLang="zh-CN" sz="1500" b="1" dirty="0">
                  <a:solidFill>
                    <a:schemeClr val="bg2">
                      <a:lumMod val="25000"/>
                    </a:schemeClr>
                  </a:solidFill>
                  <a:latin typeface="微软雅黑" panose="020B0503020204020204" pitchFamily="34" charset="-122"/>
                  <a:ea typeface="微软雅黑" panose="020B0503020204020204" pitchFamily="34" charset="-122"/>
                </a:rPr>
                <a:t>, …, M</a:t>
              </a:r>
              <a:r>
                <a:rPr lang="en-US" altLang="zh-CN" sz="1500" b="1" baseline="-25000" dirty="0">
                  <a:solidFill>
                    <a:schemeClr val="bg2">
                      <a:lumMod val="25000"/>
                    </a:schemeClr>
                  </a:solidFill>
                  <a:latin typeface="微软雅黑" panose="020B0503020204020204" pitchFamily="34" charset="-122"/>
                  <a:ea typeface="微软雅黑" panose="020B0503020204020204" pitchFamily="34" charset="-122"/>
                </a:rPr>
                <a:t>k</a:t>
              </a:r>
              <a:r>
                <a:rPr lang="en-US" altLang="zh-CN" sz="1500" b="1" dirty="0">
                  <a:solidFill>
                    <a:schemeClr val="bg2">
                      <a:lumMod val="25000"/>
                    </a:schemeClr>
                  </a:solidFill>
                  <a:latin typeface="微软雅黑" panose="020B0503020204020204" pitchFamily="34" charset="-122"/>
                  <a:ea typeface="微软雅黑" panose="020B0503020204020204" pitchFamily="34" charset="-122"/>
                </a:rPr>
                <a:t>, </a:t>
              </a: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组合在一起 旨在创建一个改进的复合分类模型 </a:t>
              </a:r>
              <a:r>
                <a:rPr lang="en-US" altLang="zh-CN" sz="1500" b="1" dirty="0">
                  <a:solidFill>
                    <a:schemeClr val="bg2">
                      <a:lumMod val="25000"/>
                    </a:schemeClr>
                  </a:solidFill>
                  <a:latin typeface="微软雅黑" panose="020B0503020204020204" pitchFamily="34" charset="-122"/>
                  <a:ea typeface="微软雅黑" panose="020B0503020204020204" pitchFamily="34" charset="-122"/>
                </a:rPr>
                <a:t>M*</a:t>
              </a:r>
            </a:p>
          </p:txBody>
        </p:sp>
      </p:grpSp>
      <p:grpSp>
        <p:nvGrpSpPr>
          <p:cNvPr id="63" name="组合 62"/>
          <p:cNvGrpSpPr/>
          <p:nvPr/>
        </p:nvGrpSpPr>
        <p:grpSpPr>
          <a:xfrm>
            <a:off x="629842" y="3801804"/>
            <a:ext cx="7885508" cy="1491695"/>
            <a:chOff x="2988357" y="3104376"/>
            <a:chExt cx="10514011" cy="1988926"/>
          </a:xfrm>
        </p:grpSpPr>
        <p:sp>
          <p:nvSpPr>
            <p:cNvPr id="64" name="矩形 63"/>
            <p:cNvSpPr/>
            <p:nvPr/>
          </p:nvSpPr>
          <p:spPr>
            <a:xfrm>
              <a:off x="4028210" y="3104376"/>
              <a:ext cx="6724678" cy="611877"/>
            </a:xfrm>
            <a:prstGeom prst="rect">
              <a:avLst/>
            </a:prstGeom>
          </p:spPr>
          <p:txBody>
            <a:bodyPr wrap="square" anchor="ctr">
              <a:spAutoFit/>
            </a:bodyPr>
            <a:lstStyle/>
            <a:p>
              <a:pPr lvl="0">
                <a:lnSpc>
                  <a:spcPct val="150000"/>
                </a:lnSpc>
              </a:pPr>
              <a:r>
                <a:rPr lang="zh-CN" altLang="en-US" b="1" dirty="0">
                  <a:solidFill>
                    <a:srgbClr val="333399"/>
                  </a:solidFill>
                  <a:latin typeface="微软雅黑" panose="020B0503020204020204" pitchFamily="34" charset="-122"/>
                  <a:ea typeface="微软雅黑" panose="020B0503020204020204" pitchFamily="34" charset="-122"/>
                </a:rPr>
                <a:t>常见的组合分类方法</a:t>
              </a:r>
            </a:p>
          </p:txBody>
        </p:sp>
        <p:grpSp>
          <p:nvGrpSpPr>
            <p:cNvPr id="65" name="组合 64"/>
            <p:cNvGrpSpPr/>
            <p:nvPr/>
          </p:nvGrpSpPr>
          <p:grpSpPr>
            <a:xfrm>
              <a:off x="2988357" y="3153992"/>
              <a:ext cx="1038225" cy="923925"/>
              <a:chOff x="4164014" y="3457576"/>
              <a:chExt cx="1038225" cy="923925"/>
            </a:xfrm>
          </p:grpSpPr>
          <p:sp>
            <p:nvSpPr>
              <p:cNvPr id="67" name="MH_Other_9"/>
              <p:cNvSpPr>
                <a:spLocks noChangeArrowheads="1"/>
              </p:cNvSpPr>
              <p:nvPr>
                <p:custDataLst>
                  <p:tags r:id="rId1"/>
                </p:custDataLst>
              </p:nvPr>
            </p:nvSpPr>
            <p:spPr bwMode="auto">
              <a:xfrm>
                <a:off x="4164014" y="3457576"/>
                <a:ext cx="504825" cy="504825"/>
              </a:xfrm>
              <a:prstGeom prst="rect">
                <a:avLst/>
              </a:prstGeom>
              <a:solidFill>
                <a:srgbClr val="FF66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68" name="MH_Other_10"/>
              <p:cNvSpPr/>
              <p:nvPr>
                <p:custDataLst>
                  <p:tags r:id="rId2"/>
                </p:custDataLst>
              </p:nvPr>
            </p:nvSpPr>
            <p:spPr>
              <a:xfrm>
                <a:off x="4697413" y="3562350"/>
                <a:ext cx="400050" cy="400050"/>
              </a:xfrm>
              <a:prstGeom prst="rect">
                <a:avLst/>
              </a:prstGeom>
              <a:solidFill>
                <a:schemeClr val="accent2">
                  <a:lumMod val="40000"/>
                  <a:lumOff val="6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69" name="MH_Other_11"/>
              <p:cNvSpPr/>
              <p:nvPr>
                <p:custDataLst>
                  <p:tags r:id="rId3"/>
                </p:custDataLst>
              </p:nvPr>
            </p:nvSpPr>
            <p:spPr>
              <a:xfrm>
                <a:off x="4278314" y="3990976"/>
                <a:ext cx="390525" cy="390525"/>
              </a:xfrm>
              <a:prstGeom prst="rect">
                <a:avLst/>
              </a:prstGeom>
              <a:solidFill>
                <a:schemeClr val="accent2">
                  <a:lumMod val="60000"/>
                  <a:lumOff val="4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70" name="MH_Other_12"/>
              <p:cNvSpPr/>
              <p:nvPr>
                <p:custDataLst>
                  <p:tags r:id="rId4"/>
                </p:custDataLst>
              </p:nvPr>
            </p:nvSpPr>
            <p:spPr>
              <a:xfrm>
                <a:off x="4697414" y="3990976"/>
                <a:ext cx="504825" cy="333375"/>
              </a:xfrm>
              <a:prstGeom prst="rect">
                <a:avLst/>
              </a:prstGeom>
              <a:solidFill>
                <a:schemeClr val="accent2">
                  <a:lumMod val="20000"/>
                  <a:lumOff val="8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grpSp>
        <p:sp>
          <p:nvSpPr>
            <p:cNvPr id="66" name="矩形 65"/>
            <p:cNvSpPr/>
            <p:nvPr/>
          </p:nvSpPr>
          <p:spPr>
            <a:xfrm>
              <a:off x="4028210" y="3639571"/>
              <a:ext cx="9474158" cy="1453731"/>
            </a:xfrm>
            <a:prstGeom prst="rect">
              <a:avLst/>
            </a:prstGeom>
          </p:spPr>
          <p:txBody>
            <a:bodyPr wrap="square" anchor="ctr">
              <a:spAutoFit/>
            </a:bodyPr>
            <a:lstStyle/>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装袋</a:t>
              </a:r>
            </a:p>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提升</a:t>
              </a:r>
            </a:p>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随机森林</a:t>
              </a:r>
            </a:p>
          </p:txBody>
        </p:sp>
      </p:grpSp>
      <p:pic>
        <p:nvPicPr>
          <p:cNvPr id="71" name="Picture 4"/>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57650" y="4156553"/>
            <a:ext cx="3429000" cy="16228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a:xfrm>
            <a:off x="8610600" y="6356354"/>
            <a:ext cx="2743200" cy="365125"/>
          </a:xfrm>
          <a:prstGeom prst="rect">
            <a:avLst/>
          </a:prstGeom>
        </p:spPr>
        <p:txBody>
          <a:bodyPr vert="horz" lIns="91436" tIns="45718" rIns="91436" bIns="45718"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fld id="{888F8D02-9041-4C59-BC62-13DE0E5C6713}" type="slidenum">
              <a:rPr lang="zh-CN" altLang="en-US" smtClean="0">
                <a:solidFill>
                  <a:prstClr val="black">
                    <a:tint val="75000"/>
                  </a:prstClr>
                </a:solidFill>
              </a:rPr>
              <a:t>33</a:t>
            </a:fld>
            <a:endParaRPr lang="zh-CN" altLang="en-US"/>
          </a:p>
        </p:txBody>
      </p:sp>
      <p:sp>
        <p:nvSpPr>
          <p:cNvPr id="50" name="标题 1"/>
          <p:cNvSpPr>
            <a:spLocks noGrp="1"/>
          </p:cNvSpPr>
          <p:nvPr>
            <p:ph type="title"/>
          </p:nvPr>
        </p:nvSpPr>
        <p:spPr>
          <a:xfrm>
            <a:off x="0" y="0"/>
            <a:ext cx="9144000" cy="765175"/>
          </a:xfrm>
        </p:spPr>
        <p:txBody>
          <a:bodyPr/>
          <a:lstStyle/>
          <a:p>
            <a:r>
              <a:rPr lang="zh-CN" altLang="en-US" dirty="0"/>
              <a:t>有监督学习</a:t>
            </a:r>
          </a:p>
        </p:txBody>
      </p:sp>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805487" y="1237113"/>
            <a:ext cx="7928207" cy="438580"/>
          </a:xfrm>
          <a:prstGeom prst="rect">
            <a:avLst/>
          </a:prstGeom>
        </p:spPr>
        <p:txBody>
          <a:bodyPr wrap="square" lIns="68577" tIns="34289" rIns="68577" bIns="34289">
            <a:spAutoFit/>
          </a:bodyPr>
          <a:lstStyle/>
          <a:p>
            <a:r>
              <a:rPr lang="zh-CN" altLang="en-US" sz="2400" dirty="0"/>
              <a:t>提高类不平衡数据的分类准确率</a:t>
            </a:r>
            <a:endParaRPr lang="en-US" altLang="zh-CN" sz="2400" dirty="0"/>
          </a:p>
        </p:txBody>
      </p:sp>
      <p:grpSp>
        <p:nvGrpSpPr>
          <p:cNvPr id="50" name="组合 49"/>
          <p:cNvGrpSpPr/>
          <p:nvPr/>
        </p:nvGrpSpPr>
        <p:grpSpPr>
          <a:xfrm>
            <a:off x="639884" y="2181611"/>
            <a:ext cx="5822177" cy="750960"/>
            <a:chOff x="1721532" y="1744725"/>
            <a:chExt cx="7762903" cy="1001280"/>
          </a:xfrm>
        </p:grpSpPr>
        <p:sp>
          <p:nvSpPr>
            <p:cNvPr id="51" name="矩形 50"/>
            <p:cNvSpPr/>
            <p:nvPr/>
          </p:nvSpPr>
          <p:spPr>
            <a:xfrm>
              <a:off x="2759757" y="1744725"/>
              <a:ext cx="6724678" cy="611877"/>
            </a:xfrm>
            <a:prstGeom prst="rect">
              <a:avLst/>
            </a:prstGeom>
          </p:spPr>
          <p:txBody>
            <a:bodyPr wrap="square" anchor="ctr">
              <a:spAutoFit/>
            </a:bodyPr>
            <a:lstStyle/>
            <a:p>
              <a:pPr lvl="0">
                <a:lnSpc>
                  <a:spcPct val="150000"/>
                </a:lnSpc>
              </a:pPr>
              <a:r>
                <a:rPr lang="zh-CN" altLang="en-US" b="1" dirty="0">
                  <a:solidFill>
                    <a:srgbClr val="333399"/>
                  </a:solidFill>
                  <a:latin typeface="微软雅黑" panose="020B0503020204020204" pitchFamily="34" charset="-122"/>
                  <a:ea typeface="微软雅黑" panose="020B0503020204020204" pitchFamily="34" charset="-122"/>
                </a:rPr>
                <a:t>类不平衡问题</a:t>
              </a:r>
              <a:r>
                <a:rPr lang="en-US" altLang="zh-CN" b="1" dirty="0">
                  <a:solidFill>
                    <a:srgbClr val="333399"/>
                  </a:solidFill>
                  <a:latin typeface="微软雅黑" panose="020B0503020204020204" pitchFamily="34" charset="-122"/>
                  <a:ea typeface="微软雅黑" panose="020B0503020204020204" pitchFamily="34" charset="-122"/>
                </a:rPr>
                <a:t>:</a:t>
              </a:r>
              <a:r>
                <a:rPr lang="zh-CN" altLang="en-US" b="1" dirty="0">
                  <a:solidFill>
                    <a:srgbClr val="333399"/>
                  </a:solidFill>
                  <a:latin typeface="微软雅黑" panose="020B0503020204020204" pitchFamily="34" charset="-122"/>
                  <a:ea typeface="微软雅黑" panose="020B0503020204020204" pitchFamily="34" charset="-122"/>
                </a:rPr>
                <a:t>正类多，负类少，例如“欺诈”</a:t>
              </a:r>
            </a:p>
          </p:txBody>
        </p:sp>
        <p:grpSp>
          <p:nvGrpSpPr>
            <p:cNvPr id="52" name="组合 51"/>
            <p:cNvGrpSpPr/>
            <p:nvPr/>
          </p:nvGrpSpPr>
          <p:grpSpPr>
            <a:xfrm>
              <a:off x="1721532" y="1822080"/>
              <a:ext cx="1038225" cy="923925"/>
              <a:chOff x="2897189" y="2125664"/>
              <a:chExt cx="1038225" cy="923925"/>
            </a:xfrm>
          </p:grpSpPr>
          <p:sp>
            <p:nvSpPr>
              <p:cNvPr id="53" name="MH_Other_1"/>
              <p:cNvSpPr>
                <a:spLocks noChangeArrowheads="1"/>
              </p:cNvSpPr>
              <p:nvPr>
                <p:custDataLst>
                  <p:tags r:id="rId9"/>
                </p:custDataLst>
              </p:nvPr>
            </p:nvSpPr>
            <p:spPr bwMode="auto">
              <a:xfrm>
                <a:off x="2897189" y="2125664"/>
                <a:ext cx="504825" cy="504825"/>
              </a:xfrm>
              <a:prstGeom prst="rect">
                <a:avLst/>
              </a:prstGeom>
              <a:solidFill>
                <a:srgbClr val="0070C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54" name="MH_Other_2"/>
              <p:cNvSpPr/>
              <p:nvPr>
                <p:custDataLst>
                  <p:tags r:id="rId10"/>
                </p:custDataLst>
              </p:nvPr>
            </p:nvSpPr>
            <p:spPr>
              <a:xfrm>
                <a:off x="3430588" y="2230438"/>
                <a:ext cx="400050" cy="400050"/>
              </a:xfrm>
              <a:prstGeom prst="rect">
                <a:avLst/>
              </a:prstGeom>
              <a:solidFill>
                <a:schemeClr val="accent1">
                  <a:lumMod val="40000"/>
                  <a:lumOff val="6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55" name="MH_Other_3"/>
              <p:cNvSpPr/>
              <p:nvPr>
                <p:custDataLst>
                  <p:tags r:id="rId11"/>
                </p:custDataLst>
              </p:nvPr>
            </p:nvSpPr>
            <p:spPr>
              <a:xfrm>
                <a:off x="3011489" y="2659064"/>
                <a:ext cx="390525" cy="390525"/>
              </a:xfrm>
              <a:prstGeom prst="rect">
                <a:avLst/>
              </a:prstGeom>
              <a:solidFill>
                <a:schemeClr val="accent1">
                  <a:lumMod val="60000"/>
                  <a:lumOff val="4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56" name="MH_Other_4"/>
              <p:cNvSpPr/>
              <p:nvPr>
                <p:custDataLst>
                  <p:tags r:id="rId12"/>
                </p:custDataLst>
              </p:nvPr>
            </p:nvSpPr>
            <p:spPr>
              <a:xfrm>
                <a:off x="3430589" y="2659064"/>
                <a:ext cx="504825" cy="333375"/>
              </a:xfrm>
              <a:prstGeom prst="rect">
                <a:avLst/>
              </a:prstGeom>
              <a:solidFill>
                <a:schemeClr val="accent1">
                  <a:lumMod val="20000"/>
                  <a:lumOff val="8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grpSp>
      </p:grpSp>
      <p:grpSp>
        <p:nvGrpSpPr>
          <p:cNvPr id="72" name="组合 71"/>
          <p:cNvGrpSpPr/>
          <p:nvPr/>
        </p:nvGrpSpPr>
        <p:grpSpPr>
          <a:xfrm>
            <a:off x="623851" y="3853691"/>
            <a:ext cx="8443829" cy="2956446"/>
            <a:chOff x="4229782" y="4432378"/>
            <a:chExt cx="10534011" cy="2858276"/>
          </a:xfrm>
        </p:grpSpPr>
        <p:sp>
          <p:nvSpPr>
            <p:cNvPr id="73" name="矩形 72"/>
            <p:cNvSpPr/>
            <p:nvPr/>
          </p:nvSpPr>
          <p:spPr>
            <a:xfrm>
              <a:off x="5268007" y="4432378"/>
              <a:ext cx="6724678" cy="611877"/>
            </a:xfrm>
            <a:prstGeom prst="rect">
              <a:avLst/>
            </a:prstGeom>
          </p:spPr>
          <p:txBody>
            <a:bodyPr wrap="square" anchor="ctr">
              <a:spAutoFit/>
            </a:bodyPr>
            <a:lstStyle/>
            <a:p>
              <a:pPr lvl="0">
                <a:lnSpc>
                  <a:spcPct val="150000"/>
                </a:lnSpc>
              </a:pPr>
              <a:r>
                <a:rPr lang="zh-CN" altLang="en-US" b="1" dirty="0">
                  <a:solidFill>
                    <a:srgbClr val="333399"/>
                  </a:solidFill>
                  <a:latin typeface="微软雅黑" panose="020B0503020204020204" pitchFamily="34" charset="-122"/>
                  <a:ea typeface="微软雅黑" panose="020B0503020204020204" pitchFamily="34" charset="-122"/>
                </a:rPr>
                <a:t>提高类不平衡数据分类准确率的方法</a:t>
              </a:r>
              <a:endParaRPr lang="en-US" altLang="zh-CN" b="1" dirty="0">
                <a:solidFill>
                  <a:srgbClr val="333399"/>
                </a:solidFill>
                <a:latin typeface="微软雅黑" panose="020B0503020204020204" pitchFamily="34" charset="-122"/>
                <a:ea typeface="微软雅黑" panose="020B0503020204020204" pitchFamily="34" charset="-122"/>
              </a:endParaRPr>
            </a:p>
          </p:txBody>
        </p:sp>
        <p:grpSp>
          <p:nvGrpSpPr>
            <p:cNvPr id="74" name="组合 73"/>
            <p:cNvGrpSpPr/>
            <p:nvPr/>
          </p:nvGrpSpPr>
          <p:grpSpPr>
            <a:xfrm>
              <a:off x="4229782" y="4485905"/>
              <a:ext cx="1038225" cy="923925"/>
              <a:chOff x="5405439" y="4789489"/>
              <a:chExt cx="1038225" cy="923925"/>
            </a:xfrm>
          </p:grpSpPr>
          <p:sp>
            <p:nvSpPr>
              <p:cNvPr id="76" name="MH_Other_5"/>
              <p:cNvSpPr/>
              <p:nvPr>
                <p:custDataLst>
                  <p:tags r:id="rId5"/>
                </p:custDataLst>
              </p:nvPr>
            </p:nvSpPr>
            <p:spPr>
              <a:xfrm>
                <a:off x="5405439" y="4789489"/>
                <a:ext cx="504825" cy="504825"/>
              </a:xfrm>
              <a:prstGeom prst="rect">
                <a:avLst/>
              </a:prstGeom>
              <a:solidFill>
                <a:schemeClr val="bg2">
                  <a:lumMod val="25000"/>
                </a:schemeClr>
              </a:solidFill>
            </p:spPr>
            <p:txBody>
              <a:bodyPr anchor="ctr"/>
              <a:lstStyle/>
              <a:p>
                <a:pPr algn="ctr">
                  <a:defRPr/>
                </a:pPr>
                <a:endParaRPr lang="zh-CN" altLang="en-US" b="1" dirty="0" err="1">
                  <a:solidFill>
                    <a:srgbClr val="FFFFFF"/>
                  </a:solidFill>
                  <a:latin typeface="微软雅黑" panose="020B0503020204020204" pitchFamily="34" charset="-122"/>
                  <a:ea typeface="微软雅黑" panose="020B0503020204020204" pitchFamily="34" charset="-122"/>
                </a:endParaRPr>
              </a:p>
            </p:txBody>
          </p:sp>
          <p:sp>
            <p:nvSpPr>
              <p:cNvPr id="77" name="MH_Other_6"/>
              <p:cNvSpPr/>
              <p:nvPr>
                <p:custDataLst>
                  <p:tags r:id="rId6"/>
                </p:custDataLst>
              </p:nvPr>
            </p:nvSpPr>
            <p:spPr>
              <a:xfrm>
                <a:off x="5938838" y="4894263"/>
                <a:ext cx="400050" cy="400050"/>
              </a:xfrm>
              <a:prstGeom prst="rect">
                <a:avLst/>
              </a:prstGeom>
              <a:solidFill>
                <a:schemeClr val="accent3">
                  <a:lumMod val="40000"/>
                  <a:lumOff val="6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78" name="MH_Other_7"/>
              <p:cNvSpPr/>
              <p:nvPr>
                <p:custDataLst>
                  <p:tags r:id="rId7"/>
                </p:custDataLst>
              </p:nvPr>
            </p:nvSpPr>
            <p:spPr>
              <a:xfrm>
                <a:off x="5519739" y="5322889"/>
                <a:ext cx="390525" cy="390525"/>
              </a:xfrm>
              <a:prstGeom prst="rect">
                <a:avLst/>
              </a:prstGeom>
              <a:solidFill>
                <a:schemeClr val="accent3">
                  <a:lumMod val="60000"/>
                  <a:lumOff val="4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79" name="MH_Other_8"/>
              <p:cNvSpPr/>
              <p:nvPr>
                <p:custDataLst>
                  <p:tags r:id="rId8"/>
                </p:custDataLst>
              </p:nvPr>
            </p:nvSpPr>
            <p:spPr>
              <a:xfrm>
                <a:off x="5938839" y="5322889"/>
                <a:ext cx="504825" cy="333375"/>
              </a:xfrm>
              <a:prstGeom prst="rect">
                <a:avLst/>
              </a:prstGeom>
              <a:solidFill>
                <a:schemeClr val="accent3">
                  <a:lumMod val="20000"/>
                  <a:lumOff val="8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grpSp>
        <p:sp>
          <p:nvSpPr>
            <p:cNvPr id="75" name="矩形 74"/>
            <p:cNvSpPr/>
            <p:nvPr/>
          </p:nvSpPr>
          <p:spPr>
            <a:xfrm>
              <a:off x="5015593" y="4897555"/>
              <a:ext cx="9748200" cy="2393099"/>
            </a:xfrm>
            <a:prstGeom prst="rect">
              <a:avLst/>
            </a:prstGeom>
          </p:spPr>
          <p:txBody>
            <a:bodyPr wrap="square" anchor="ctr">
              <a:spAutoFit/>
            </a:bodyPr>
            <a:lstStyle/>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过抽样：通过增加分类中少数类样本的数量来实现样本均衡。</a:t>
              </a:r>
            </a:p>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欠抽样：通过减少分类中多数类样本的样本数量来实现样本均衡。</a:t>
              </a:r>
            </a:p>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阀值移动：许多模型的输出类别是基于阈值的，例如逻辑回归中小于</a:t>
              </a:r>
              <a:r>
                <a:rPr lang="en-US" altLang="zh-CN" sz="1500" b="1" dirty="0">
                  <a:solidFill>
                    <a:schemeClr val="bg2">
                      <a:lumMod val="25000"/>
                    </a:schemeClr>
                  </a:solidFill>
                  <a:latin typeface="微软雅黑" panose="020B0503020204020204" pitchFamily="34" charset="-122"/>
                  <a:ea typeface="微软雅黑" panose="020B0503020204020204" pitchFamily="34" charset="-122"/>
                </a:rPr>
                <a:t>0.5</a:t>
              </a: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的为反例，大于则为正例。在数据不平衡时，默认的阈值会导致模型输出倾向于类别数据多的类别。阈值移动是通过改变决策阈值来偏重少数类。</a:t>
              </a:r>
            </a:p>
            <a:p>
              <a:pPr marL="257175" indent="-257175">
                <a:lnSpc>
                  <a:spcPct val="150000"/>
                </a:lnSpc>
                <a:buFont typeface="Wingdings" panose="05000000000000000000" pitchFamily="2" charset="2"/>
                <a:buChar char="Ø"/>
              </a:pPr>
              <a:r>
                <a:rPr lang="zh-CN" altLang="en-US" sz="1500" b="1" dirty="0">
                  <a:solidFill>
                    <a:schemeClr val="bg2">
                      <a:lumMod val="25000"/>
                    </a:schemeClr>
                  </a:solidFill>
                  <a:latin typeface="微软雅黑" panose="020B0503020204020204" pitchFamily="34" charset="-122"/>
                  <a:ea typeface="微软雅黑" panose="020B0503020204020204" pitchFamily="34" charset="-122"/>
                </a:rPr>
                <a:t>组合技术：在每次生成训练集时使用所有分类中的小样本量，同时从分类中的大样本量中随机抽取数据来与小样本量合并构成训练集。</a:t>
              </a:r>
            </a:p>
          </p:txBody>
        </p:sp>
      </p:grpSp>
      <p:grpSp>
        <p:nvGrpSpPr>
          <p:cNvPr id="80" name="组合 79"/>
          <p:cNvGrpSpPr/>
          <p:nvPr/>
        </p:nvGrpSpPr>
        <p:grpSpPr>
          <a:xfrm>
            <a:off x="639884" y="3047584"/>
            <a:ext cx="8123132" cy="730156"/>
            <a:chOff x="2988357" y="3104376"/>
            <a:chExt cx="10830843" cy="973541"/>
          </a:xfrm>
        </p:grpSpPr>
        <p:sp>
          <p:nvSpPr>
            <p:cNvPr id="81" name="矩形 80"/>
            <p:cNvSpPr/>
            <p:nvPr/>
          </p:nvSpPr>
          <p:spPr>
            <a:xfrm>
              <a:off x="4028209" y="3104376"/>
              <a:ext cx="9790991" cy="611877"/>
            </a:xfrm>
            <a:prstGeom prst="rect">
              <a:avLst/>
            </a:prstGeom>
          </p:spPr>
          <p:txBody>
            <a:bodyPr wrap="square" anchor="ctr">
              <a:spAutoFit/>
            </a:bodyPr>
            <a:lstStyle/>
            <a:p>
              <a:pPr lvl="0">
                <a:lnSpc>
                  <a:spcPct val="150000"/>
                </a:lnSpc>
              </a:pPr>
              <a:r>
                <a:rPr lang="zh-CN" altLang="en-US" b="1" dirty="0">
                  <a:solidFill>
                    <a:srgbClr val="333399"/>
                  </a:solidFill>
                  <a:latin typeface="微软雅黑" panose="020B0503020204020204" pitchFamily="34" charset="-122"/>
                  <a:ea typeface="微软雅黑" panose="020B0503020204020204" pitchFamily="34" charset="-122"/>
                </a:rPr>
                <a:t>传统的分类算法旨在最小化分类误差，不适合类不平衡数据</a:t>
              </a:r>
            </a:p>
          </p:txBody>
        </p:sp>
        <p:grpSp>
          <p:nvGrpSpPr>
            <p:cNvPr id="82" name="组合 81"/>
            <p:cNvGrpSpPr/>
            <p:nvPr/>
          </p:nvGrpSpPr>
          <p:grpSpPr>
            <a:xfrm>
              <a:off x="2988357" y="3153992"/>
              <a:ext cx="1038225" cy="923925"/>
              <a:chOff x="4164014" y="3457576"/>
              <a:chExt cx="1038225" cy="923925"/>
            </a:xfrm>
          </p:grpSpPr>
          <p:sp>
            <p:nvSpPr>
              <p:cNvPr id="83" name="MH_Other_9"/>
              <p:cNvSpPr>
                <a:spLocks noChangeArrowheads="1"/>
              </p:cNvSpPr>
              <p:nvPr>
                <p:custDataLst>
                  <p:tags r:id="rId1"/>
                </p:custDataLst>
              </p:nvPr>
            </p:nvSpPr>
            <p:spPr bwMode="auto">
              <a:xfrm>
                <a:off x="4164014" y="3457576"/>
                <a:ext cx="504825" cy="504825"/>
              </a:xfrm>
              <a:prstGeom prst="rect">
                <a:avLst/>
              </a:prstGeom>
              <a:solidFill>
                <a:srgbClr val="FF66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84" name="MH_Other_10"/>
              <p:cNvSpPr/>
              <p:nvPr>
                <p:custDataLst>
                  <p:tags r:id="rId2"/>
                </p:custDataLst>
              </p:nvPr>
            </p:nvSpPr>
            <p:spPr>
              <a:xfrm>
                <a:off x="4697413" y="3562350"/>
                <a:ext cx="400050" cy="400050"/>
              </a:xfrm>
              <a:prstGeom prst="rect">
                <a:avLst/>
              </a:prstGeom>
              <a:solidFill>
                <a:schemeClr val="accent2">
                  <a:lumMod val="40000"/>
                  <a:lumOff val="6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85" name="MH_Other_11"/>
              <p:cNvSpPr/>
              <p:nvPr>
                <p:custDataLst>
                  <p:tags r:id="rId3"/>
                </p:custDataLst>
              </p:nvPr>
            </p:nvSpPr>
            <p:spPr>
              <a:xfrm>
                <a:off x="4278314" y="3990976"/>
                <a:ext cx="390525" cy="390525"/>
              </a:xfrm>
              <a:prstGeom prst="rect">
                <a:avLst/>
              </a:prstGeom>
              <a:solidFill>
                <a:schemeClr val="accent2">
                  <a:lumMod val="60000"/>
                  <a:lumOff val="4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86" name="MH_Other_12"/>
              <p:cNvSpPr/>
              <p:nvPr>
                <p:custDataLst>
                  <p:tags r:id="rId4"/>
                </p:custDataLst>
              </p:nvPr>
            </p:nvSpPr>
            <p:spPr>
              <a:xfrm>
                <a:off x="4697414" y="3990976"/>
                <a:ext cx="504825" cy="333375"/>
              </a:xfrm>
              <a:prstGeom prst="rect">
                <a:avLst/>
              </a:prstGeom>
              <a:solidFill>
                <a:schemeClr val="accent2">
                  <a:lumMod val="20000"/>
                  <a:lumOff val="8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grpSp>
      </p:grpSp>
      <p:sp>
        <p:nvSpPr>
          <p:cNvPr id="2" name="灯片编号占位符 1"/>
          <p:cNvSpPr>
            <a:spLocks noGrp="1"/>
          </p:cNvSpPr>
          <p:nvPr>
            <p:ph type="sldNum" sz="quarter" idx="12"/>
          </p:nvPr>
        </p:nvSpPr>
        <p:spPr>
          <a:xfrm>
            <a:off x="8610600" y="6356354"/>
            <a:ext cx="2743200" cy="365125"/>
          </a:xfrm>
          <a:prstGeom prst="rect">
            <a:avLst/>
          </a:prstGeom>
        </p:spPr>
        <p:txBody>
          <a:bodyPr vert="horz" lIns="91436" tIns="45718" rIns="91436" bIns="45718"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fld id="{888F8D02-9041-4C59-BC62-13DE0E5C6713}" type="slidenum">
              <a:rPr lang="zh-CN" altLang="en-US" smtClean="0">
                <a:solidFill>
                  <a:prstClr val="black">
                    <a:tint val="75000"/>
                  </a:prstClr>
                </a:solidFill>
              </a:rPr>
              <a:t>34</a:t>
            </a:fld>
            <a:endParaRPr lang="zh-CN" altLang="en-US"/>
          </a:p>
        </p:txBody>
      </p:sp>
      <p:sp>
        <p:nvSpPr>
          <p:cNvPr id="57" name="标题 1"/>
          <p:cNvSpPr>
            <a:spLocks noGrp="1"/>
          </p:cNvSpPr>
          <p:nvPr>
            <p:ph type="title"/>
          </p:nvPr>
        </p:nvSpPr>
        <p:spPr>
          <a:xfrm>
            <a:off x="0" y="0"/>
            <a:ext cx="9144000" cy="765175"/>
          </a:xfrm>
        </p:spPr>
        <p:txBody>
          <a:bodyPr/>
          <a:lstStyle/>
          <a:p>
            <a:r>
              <a:rPr lang="zh-CN" altLang="en-US" dirty="0"/>
              <a:t>有监督学习</a:t>
            </a:r>
          </a:p>
        </p:txBody>
      </p:sp>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有监督学习</a:t>
            </a:r>
          </a:p>
        </p:txBody>
      </p:sp>
      <p:sp>
        <p:nvSpPr>
          <p:cNvPr id="3" name="内容占位符 2"/>
          <p:cNvSpPr>
            <a:spLocks noGrp="1"/>
          </p:cNvSpPr>
          <p:nvPr>
            <p:ph idx="1"/>
          </p:nvPr>
        </p:nvSpPr>
        <p:spPr>
          <a:xfrm>
            <a:off x="250825" y="908050"/>
            <a:ext cx="8642350" cy="1347177"/>
          </a:xfrm>
        </p:spPr>
        <p:txBody>
          <a:bodyPr/>
          <a:lstStyle/>
          <a:p>
            <a:r>
              <a:rPr lang="zh-CN" altLang="en-US" dirty="0"/>
              <a:t>有监督数据的标注数据稀缺 昂贵</a:t>
            </a:r>
            <a:endParaRPr lang="en-US" altLang="zh-CN" dirty="0"/>
          </a:p>
          <a:p>
            <a:r>
              <a:rPr lang="zh-CN" altLang="en-US" dirty="0"/>
              <a:t>标注 标注 标注！</a:t>
            </a:r>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35</a:t>
            </a:fld>
            <a:endParaRPr lang="ja-JP" altLang="en-US"/>
          </a:p>
        </p:txBody>
      </p:sp>
      <p:grpSp>
        <p:nvGrpSpPr>
          <p:cNvPr id="5" name="组合 4"/>
          <p:cNvGrpSpPr/>
          <p:nvPr/>
        </p:nvGrpSpPr>
        <p:grpSpPr>
          <a:xfrm>
            <a:off x="381110" y="2295682"/>
            <a:ext cx="8642350" cy="1684903"/>
            <a:chOff x="1721532" y="1810612"/>
            <a:chExt cx="10514011" cy="1619072"/>
          </a:xfrm>
        </p:grpSpPr>
        <p:sp>
          <p:nvSpPr>
            <p:cNvPr id="6" name="矩形 5"/>
            <p:cNvSpPr/>
            <p:nvPr/>
          </p:nvSpPr>
          <p:spPr>
            <a:xfrm>
              <a:off x="2759756" y="1810612"/>
              <a:ext cx="6724677" cy="480103"/>
            </a:xfrm>
            <a:prstGeom prst="rect">
              <a:avLst/>
            </a:prstGeom>
          </p:spPr>
          <p:txBody>
            <a:bodyPr wrap="square" anchor="ctr">
              <a:spAutoFit/>
            </a:bodyPr>
            <a:lstStyle/>
            <a:p>
              <a:pPr lvl="0">
                <a:lnSpc>
                  <a:spcPct val="150000"/>
                </a:lnSpc>
              </a:pPr>
              <a:r>
                <a:rPr lang="zh-CN" altLang="en-US" sz="2000" b="1" dirty="0">
                  <a:solidFill>
                    <a:srgbClr val="333399"/>
                  </a:solidFill>
                  <a:latin typeface="微软雅黑" panose="020B0503020204020204" pitchFamily="34" charset="-122"/>
                  <a:ea typeface="微软雅黑" panose="020B0503020204020204" pitchFamily="34" charset="-122"/>
                </a:rPr>
                <a:t>有监督学习（用于分类）</a:t>
              </a:r>
            </a:p>
          </p:txBody>
        </p:sp>
        <p:grpSp>
          <p:nvGrpSpPr>
            <p:cNvPr id="7" name="组合 6"/>
            <p:cNvGrpSpPr/>
            <p:nvPr/>
          </p:nvGrpSpPr>
          <p:grpSpPr>
            <a:xfrm>
              <a:off x="1721532" y="1822080"/>
              <a:ext cx="1038225" cy="923925"/>
              <a:chOff x="2897189" y="2125664"/>
              <a:chExt cx="1038225" cy="923925"/>
            </a:xfrm>
          </p:grpSpPr>
          <p:sp>
            <p:nvSpPr>
              <p:cNvPr id="9" name="MH_Other_1"/>
              <p:cNvSpPr>
                <a:spLocks noChangeArrowheads="1"/>
              </p:cNvSpPr>
              <p:nvPr>
                <p:custDataLst>
                  <p:tags r:id="rId5"/>
                </p:custDataLst>
              </p:nvPr>
            </p:nvSpPr>
            <p:spPr bwMode="auto">
              <a:xfrm>
                <a:off x="2897189" y="2125664"/>
                <a:ext cx="504825" cy="504825"/>
              </a:xfrm>
              <a:prstGeom prst="rect">
                <a:avLst/>
              </a:prstGeom>
              <a:solidFill>
                <a:srgbClr val="0070C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0" name="MH_Other_2"/>
              <p:cNvSpPr/>
              <p:nvPr>
                <p:custDataLst>
                  <p:tags r:id="rId6"/>
                </p:custDataLst>
              </p:nvPr>
            </p:nvSpPr>
            <p:spPr>
              <a:xfrm>
                <a:off x="3430588" y="2230438"/>
                <a:ext cx="400050" cy="400050"/>
              </a:xfrm>
              <a:prstGeom prst="rect">
                <a:avLst/>
              </a:prstGeom>
              <a:solidFill>
                <a:schemeClr val="accent1">
                  <a:lumMod val="40000"/>
                  <a:lumOff val="6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11" name="MH_Other_3"/>
              <p:cNvSpPr/>
              <p:nvPr>
                <p:custDataLst>
                  <p:tags r:id="rId7"/>
                </p:custDataLst>
              </p:nvPr>
            </p:nvSpPr>
            <p:spPr>
              <a:xfrm>
                <a:off x="3011489" y="2659064"/>
                <a:ext cx="390525" cy="390525"/>
              </a:xfrm>
              <a:prstGeom prst="rect">
                <a:avLst/>
              </a:prstGeom>
              <a:solidFill>
                <a:schemeClr val="accent1">
                  <a:lumMod val="60000"/>
                  <a:lumOff val="4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12" name="MH_Other_4"/>
              <p:cNvSpPr/>
              <p:nvPr>
                <p:custDataLst>
                  <p:tags r:id="rId8"/>
                </p:custDataLst>
              </p:nvPr>
            </p:nvSpPr>
            <p:spPr>
              <a:xfrm>
                <a:off x="3430589" y="2659064"/>
                <a:ext cx="504825" cy="333375"/>
              </a:xfrm>
              <a:prstGeom prst="rect">
                <a:avLst/>
              </a:prstGeom>
              <a:solidFill>
                <a:schemeClr val="accent1">
                  <a:lumMod val="20000"/>
                  <a:lumOff val="8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2759757" y="2062326"/>
              <a:ext cx="9475786" cy="1367358"/>
            </a:xfrm>
            <a:prstGeom prst="rect">
              <a:avLst/>
            </a:prstGeom>
          </p:spPr>
          <p:txBody>
            <a:bodyPr wrap="square" anchor="ctr">
              <a:spAutoFit/>
            </a:bodyPr>
            <a:lstStyle/>
            <a:p>
              <a:pPr marL="257175" indent="-257175">
                <a:lnSpc>
                  <a:spcPct val="150000"/>
                </a:lnSpc>
                <a:buFont typeface="Wingdings" panose="05000000000000000000" pitchFamily="2" charset="2"/>
                <a:buChar char="Ø"/>
              </a:pPr>
              <a:r>
                <a:rPr lang="zh-CN" altLang="en-US" sz="2000" b="1" dirty="0">
                  <a:solidFill>
                    <a:schemeClr val="bg2">
                      <a:lumMod val="25000"/>
                    </a:schemeClr>
                  </a:solidFill>
                  <a:latin typeface="微软雅黑" panose="020B0503020204020204" pitchFamily="34" charset="-122"/>
                  <a:ea typeface="微软雅黑" panose="020B0503020204020204" pitchFamily="34" charset="-122"/>
                </a:rPr>
                <a:t>模型的学习在被告知每个训练样本属于哪个类的“指导”下进行</a:t>
              </a:r>
            </a:p>
            <a:p>
              <a:pPr marL="257175" indent="-257175">
                <a:lnSpc>
                  <a:spcPct val="150000"/>
                </a:lnSpc>
                <a:buFont typeface="Wingdings" panose="05000000000000000000" pitchFamily="2" charset="2"/>
                <a:buChar char="Ø"/>
              </a:pPr>
              <a:r>
                <a:rPr lang="zh-CN" altLang="en-US" sz="2000" b="1" dirty="0">
                  <a:solidFill>
                    <a:schemeClr val="bg2">
                      <a:lumMod val="25000"/>
                    </a:schemeClr>
                  </a:solidFill>
                  <a:latin typeface="微软雅黑" panose="020B0503020204020204" pitchFamily="34" charset="-122"/>
                  <a:ea typeface="微软雅黑" panose="020B0503020204020204" pitchFamily="34" charset="-122"/>
                </a:rPr>
                <a:t>新数据使用训练数据集中得到的规则进行分类</a:t>
              </a:r>
            </a:p>
          </p:txBody>
        </p:sp>
      </p:grpSp>
      <p:grpSp>
        <p:nvGrpSpPr>
          <p:cNvPr id="13" name="组合 12"/>
          <p:cNvGrpSpPr/>
          <p:nvPr/>
        </p:nvGrpSpPr>
        <p:grpSpPr>
          <a:xfrm>
            <a:off x="629246" y="4021040"/>
            <a:ext cx="7885508" cy="2549633"/>
            <a:chOff x="2988357" y="3077232"/>
            <a:chExt cx="10514011" cy="1979619"/>
          </a:xfrm>
        </p:grpSpPr>
        <p:sp>
          <p:nvSpPr>
            <p:cNvPr id="14" name="矩形 13"/>
            <p:cNvSpPr/>
            <p:nvPr/>
          </p:nvSpPr>
          <p:spPr>
            <a:xfrm>
              <a:off x="4028210" y="3077232"/>
              <a:ext cx="6724678" cy="666165"/>
            </a:xfrm>
            <a:prstGeom prst="rect">
              <a:avLst/>
            </a:prstGeom>
          </p:spPr>
          <p:txBody>
            <a:bodyPr wrap="square" anchor="ctr">
              <a:spAutoFit/>
            </a:bodyPr>
            <a:lstStyle/>
            <a:p>
              <a:pPr>
                <a:lnSpc>
                  <a:spcPct val="150000"/>
                </a:lnSpc>
              </a:pPr>
              <a:r>
                <a:rPr lang="zh-CN" altLang="en-US" sz="2000" b="1" dirty="0">
                  <a:solidFill>
                    <a:srgbClr val="333399"/>
                  </a:solidFill>
                  <a:latin typeface="微软雅黑" panose="020B0503020204020204" pitchFamily="34" charset="-122"/>
                  <a:ea typeface="微软雅黑" panose="020B0503020204020204" pitchFamily="34" charset="-122"/>
                </a:rPr>
                <a:t>无监督学习（用于聚类）</a:t>
              </a:r>
            </a:p>
          </p:txBody>
        </p:sp>
        <p:grpSp>
          <p:nvGrpSpPr>
            <p:cNvPr id="15" name="组合 14"/>
            <p:cNvGrpSpPr/>
            <p:nvPr/>
          </p:nvGrpSpPr>
          <p:grpSpPr>
            <a:xfrm>
              <a:off x="2988357" y="3153992"/>
              <a:ext cx="1038225" cy="923925"/>
              <a:chOff x="4164014" y="3457576"/>
              <a:chExt cx="1038225" cy="923925"/>
            </a:xfrm>
          </p:grpSpPr>
          <p:sp>
            <p:nvSpPr>
              <p:cNvPr id="17" name="MH_Other_9"/>
              <p:cNvSpPr>
                <a:spLocks noChangeArrowheads="1"/>
              </p:cNvSpPr>
              <p:nvPr>
                <p:custDataLst>
                  <p:tags r:id="rId1"/>
                </p:custDataLst>
              </p:nvPr>
            </p:nvSpPr>
            <p:spPr bwMode="auto">
              <a:xfrm>
                <a:off x="4164014" y="3457576"/>
                <a:ext cx="504825" cy="504825"/>
              </a:xfrm>
              <a:prstGeom prst="rect">
                <a:avLst/>
              </a:prstGeom>
              <a:solidFill>
                <a:srgbClr val="FF66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8" name="MH_Other_10"/>
              <p:cNvSpPr/>
              <p:nvPr>
                <p:custDataLst>
                  <p:tags r:id="rId2"/>
                </p:custDataLst>
              </p:nvPr>
            </p:nvSpPr>
            <p:spPr>
              <a:xfrm>
                <a:off x="4697413" y="3562350"/>
                <a:ext cx="400050" cy="400050"/>
              </a:xfrm>
              <a:prstGeom prst="rect">
                <a:avLst/>
              </a:prstGeom>
              <a:solidFill>
                <a:schemeClr val="accent2">
                  <a:lumMod val="40000"/>
                  <a:lumOff val="6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19" name="MH_Other_11"/>
              <p:cNvSpPr/>
              <p:nvPr>
                <p:custDataLst>
                  <p:tags r:id="rId3"/>
                </p:custDataLst>
              </p:nvPr>
            </p:nvSpPr>
            <p:spPr>
              <a:xfrm>
                <a:off x="4278314" y="3990976"/>
                <a:ext cx="390525" cy="390525"/>
              </a:xfrm>
              <a:prstGeom prst="rect">
                <a:avLst/>
              </a:prstGeom>
              <a:solidFill>
                <a:schemeClr val="accent2">
                  <a:lumMod val="60000"/>
                  <a:lumOff val="4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sp>
            <p:nvSpPr>
              <p:cNvPr id="20" name="MH_Other_12"/>
              <p:cNvSpPr/>
              <p:nvPr>
                <p:custDataLst>
                  <p:tags r:id="rId4"/>
                </p:custDataLst>
              </p:nvPr>
            </p:nvSpPr>
            <p:spPr>
              <a:xfrm>
                <a:off x="4697414" y="3990976"/>
                <a:ext cx="504825" cy="333375"/>
              </a:xfrm>
              <a:prstGeom prst="rect">
                <a:avLst/>
              </a:prstGeom>
              <a:solidFill>
                <a:schemeClr val="accent2">
                  <a:lumMod val="20000"/>
                  <a:lumOff val="80000"/>
                </a:schemeClr>
              </a:solidFill>
            </p:spPr>
            <p:txBody>
              <a:bodyPr anchor="ctr"/>
              <a:lstStyle/>
              <a:p>
                <a:pPr algn="just">
                  <a:lnSpc>
                    <a:spcPct val="130000"/>
                  </a:lnSpc>
                  <a:defRPr/>
                </a:pPr>
                <a:endParaRPr lang="zh-CN" altLang="en-US" dirty="0" err="1">
                  <a:solidFill>
                    <a:srgbClr val="FFFFFF"/>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4028210" y="3159579"/>
              <a:ext cx="9474158" cy="1897272"/>
            </a:xfrm>
            <a:prstGeom prst="rect">
              <a:avLst/>
            </a:prstGeom>
          </p:spPr>
          <p:txBody>
            <a:bodyPr wrap="square" anchor="ctr">
              <a:spAutoFit/>
            </a:bodyPr>
            <a:lstStyle/>
            <a:p>
              <a:pPr marL="257175" indent="-257175">
                <a:lnSpc>
                  <a:spcPct val="150000"/>
                </a:lnSpc>
                <a:buFont typeface="Wingdings" panose="05000000000000000000" pitchFamily="2" charset="2"/>
                <a:buChar char="Ø"/>
              </a:pPr>
              <a:r>
                <a:rPr lang="zh-CN" altLang="en-US" sz="2000" b="1" dirty="0">
                  <a:solidFill>
                    <a:schemeClr val="bg2">
                      <a:lumMod val="25000"/>
                    </a:schemeClr>
                  </a:solidFill>
                  <a:latin typeface="微软雅黑" panose="020B0503020204020204" pitchFamily="34" charset="-122"/>
                  <a:ea typeface="微软雅黑" panose="020B0503020204020204" pitchFamily="34" charset="-122"/>
                </a:rPr>
                <a:t>每个训练样本的类编号是未知的，要学习的类集合或数量也可能是事先未知的</a:t>
              </a:r>
            </a:p>
            <a:p>
              <a:pPr marL="257175" indent="-257175">
                <a:lnSpc>
                  <a:spcPct val="150000"/>
                </a:lnSpc>
                <a:buFont typeface="Wingdings" panose="05000000000000000000" pitchFamily="2" charset="2"/>
                <a:buChar char="Ø"/>
              </a:pPr>
              <a:r>
                <a:rPr lang="zh-CN" altLang="en-US" sz="2000" b="1" dirty="0">
                  <a:solidFill>
                    <a:schemeClr val="bg2">
                      <a:lumMod val="25000"/>
                    </a:schemeClr>
                  </a:solidFill>
                  <a:latin typeface="微软雅黑" panose="020B0503020204020204" pitchFamily="34" charset="-122"/>
                  <a:ea typeface="微软雅黑" panose="020B0503020204020204" pitchFamily="34" charset="-122"/>
                </a:rPr>
                <a:t>通过一系列的度量、观察来建立数据中的类编号或进行聚类</a:t>
              </a:r>
            </a:p>
          </p:txBody>
        </p:sp>
      </p:grpSp>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无监督学习</a:t>
            </a:r>
          </a:p>
        </p:txBody>
      </p:sp>
      <p:sp>
        <p:nvSpPr>
          <p:cNvPr id="3" name="内容占位符 2"/>
          <p:cNvSpPr>
            <a:spLocks noGrp="1"/>
          </p:cNvSpPr>
          <p:nvPr>
            <p:ph idx="1"/>
          </p:nvPr>
        </p:nvSpPr>
        <p:spPr>
          <a:xfrm>
            <a:off x="250825" y="5410148"/>
            <a:ext cx="8642350" cy="898577"/>
          </a:xfrm>
        </p:spPr>
        <p:txBody>
          <a:bodyPr/>
          <a:lstStyle/>
          <a:p>
            <a:pPr>
              <a:buFont typeface="Wingdings" panose="05000000000000000000" pitchFamily="2" charset="2"/>
              <a:buChar char="ü"/>
            </a:pPr>
            <a:r>
              <a:rPr lang="zh-CN" altLang="zh-CN" dirty="0"/>
              <a:t>不需人工标注知识</a:t>
            </a:r>
            <a:r>
              <a:rPr lang="en-US" altLang="zh-CN" dirty="0"/>
              <a:t>—</a:t>
            </a:r>
            <a:r>
              <a:rPr lang="zh-CN" altLang="zh-CN" dirty="0"/>
              <a:t>计算机自主去总结、归纳</a:t>
            </a:r>
            <a:endParaRPr lang="en-US" altLang="zh-CN" dirty="0"/>
          </a:p>
          <a:p>
            <a:pPr>
              <a:buFont typeface="Wingdings" panose="05000000000000000000" pitchFamily="2" charset="2"/>
              <a:buChar char="ü"/>
            </a:pPr>
            <a:r>
              <a:rPr lang="zh-CN" altLang="zh-CN" dirty="0"/>
              <a:t>无监督学习更接近人类学习的过程</a:t>
            </a:r>
          </a:p>
          <a:p>
            <a:endParaRPr lang="zh-CN" altLang="en-US" dirty="0"/>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36</a:t>
            </a:fld>
            <a:endParaRPr lang="ja-JP" altLang="en-US"/>
          </a:p>
        </p:txBody>
      </p:sp>
      <p:pic>
        <p:nvPicPr>
          <p:cNvPr id="5" name="图片 4"/>
          <p:cNvPicPr>
            <a:picLocks noChangeAspect="1"/>
          </p:cNvPicPr>
          <p:nvPr/>
        </p:nvPicPr>
        <p:blipFill>
          <a:blip r:embed="rId2"/>
          <a:stretch>
            <a:fillRect/>
          </a:stretch>
        </p:blipFill>
        <p:spPr>
          <a:xfrm>
            <a:off x="466316" y="803602"/>
            <a:ext cx="8211368" cy="4419484"/>
          </a:xfrm>
          <a:prstGeom prst="rect">
            <a:avLst/>
          </a:prstGeom>
        </p:spPr>
      </p:pic>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无监督学习</a:t>
            </a:r>
          </a:p>
        </p:txBody>
      </p:sp>
      <p:sp>
        <p:nvSpPr>
          <p:cNvPr id="3" name="内容占位符 2"/>
          <p:cNvSpPr>
            <a:spLocks noGrp="1"/>
          </p:cNvSpPr>
          <p:nvPr>
            <p:ph idx="1"/>
          </p:nvPr>
        </p:nvSpPr>
        <p:spPr/>
        <p:txBody>
          <a:bodyPr/>
          <a:lstStyle/>
          <a:p>
            <a:r>
              <a:rPr lang="zh-CN" altLang="en-US" dirty="0"/>
              <a:t>聚类</a:t>
            </a:r>
            <a:endParaRPr lang="en-US" altLang="zh-CN" dirty="0"/>
          </a:p>
          <a:p>
            <a:r>
              <a:rPr lang="en-US" altLang="zh-CN" dirty="0"/>
              <a:t>K-means</a:t>
            </a:r>
            <a:r>
              <a:rPr lang="zh-CN" altLang="en-US" dirty="0"/>
              <a:t>聚类</a:t>
            </a:r>
            <a:endParaRPr lang="en-US" altLang="zh-CN" dirty="0"/>
          </a:p>
          <a:p>
            <a:r>
              <a:rPr lang="zh-CN" altLang="en-US" dirty="0"/>
              <a:t>自动编码器</a:t>
            </a:r>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37</a:t>
            </a:fld>
            <a:endParaRPr lang="ja-JP" altLang="en-US"/>
          </a:p>
        </p:txBody>
      </p:sp>
      <p:pic>
        <p:nvPicPr>
          <p:cNvPr id="5" name="图片 4"/>
          <p:cNvPicPr>
            <a:picLocks noChangeAspect="1"/>
          </p:cNvPicPr>
          <p:nvPr/>
        </p:nvPicPr>
        <p:blipFill>
          <a:blip r:embed="rId3"/>
          <a:stretch>
            <a:fillRect/>
          </a:stretch>
        </p:blipFill>
        <p:spPr>
          <a:xfrm>
            <a:off x="2463513" y="2776303"/>
            <a:ext cx="6451887" cy="3616559"/>
          </a:xfrm>
          <a:prstGeom prst="rect">
            <a:avLst/>
          </a:prstGeom>
        </p:spPr>
      </p:pic>
      <p:sp>
        <p:nvSpPr>
          <p:cNvPr id="6" name="内容占位符 2"/>
          <p:cNvSpPr txBox="1"/>
          <p:nvPr/>
        </p:nvSpPr>
        <p:spPr bwMode="auto">
          <a:xfrm>
            <a:off x="4051199" y="6451600"/>
            <a:ext cx="3276514" cy="436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0" indent="0">
              <a:buNone/>
            </a:pPr>
            <a:r>
              <a:rPr lang="zh-CN" altLang="en-US" sz="2000" dirty="0"/>
              <a:t>汪荣贵，</a:t>
            </a:r>
            <a:r>
              <a:rPr lang="en-US" altLang="zh-CN" sz="2000" dirty="0"/>
              <a:t>《</a:t>
            </a:r>
            <a:r>
              <a:rPr lang="zh-CN" altLang="en-US" sz="2000" dirty="0"/>
              <a:t>机器学习</a:t>
            </a:r>
            <a:r>
              <a:rPr lang="en-US" altLang="zh-CN" sz="2000" dirty="0"/>
              <a:t>》</a:t>
            </a:r>
          </a:p>
          <a:p>
            <a:endParaRPr lang="en-US" altLang="zh-CN" dirty="0"/>
          </a:p>
          <a:p>
            <a:endParaRPr lang="en-US" altLang="zh-CN" dirty="0"/>
          </a:p>
          <a:p>
            <a:endParaRPr lang="zh-CN" altLang="en-US" dirty="0"/>
          </a:p>
        </p:txBody>
      </p:sp>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聚类</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38</a:t>
            </a:fld>
            <a:endParaRPr lang="ja-JP" altLang="en-US" dirty="0"/>
          </a:p>
        </p:txBody>
      </p:sp>
      <p:pic>
        <p:nvPicPr>
          <p:cNvPr id="11" name="Picture 11645"/>
          <p:cNvPicPr/>
          <p:nvPr/>
        </p:nvPicPr>
        <p:blipFill>
          <a:blip r:embed="rId2"/>
          <a:stretch>
            <a:fillRect/>
          </a:stretch>
        </p:blipFill>
        <p:spPr>
          <a:xfrm>
            <a:off x="3904839" y="2420842"/>
            <a:ext cx="5086350" cy="4025900"/>
          </a:xfrm>
          <a:prstGeom prst="rect">
            <a:avLst/>
          </a:prstGeom>
        </p:spPr>
      </p:pic>
      <p:pic>
        <p:nvPicPr>
          <p:cNvPr id="9" name="图片 8"/>
          <p:cNvPicPr>
            <a:picLocks noChangeAspect="1"/>
          </p:cNvPicPr>
          <p:nvPr/>
        </p:nvPicPr>
        <p:blipFill>
          <a:blip r:embed="rId3"/>
          <a:stretch>
            <a:fillRect/>
          </a:stretch>
        </p:blipFill>
        <p:spPr>
          <a:xfrm>
            <a:off x="250825" y="908050"/>
            <a:ext cx="3752028" cy="3047920"/>
          </a:xfrm>
          <a:prstGeom prst="rect">
            <a:avLst/>
          </a:prstGeom>
        </p:spPr>
      </p:pic>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a:t>
            </a:r>
            <a:r>
              <a:rPr lang="zh-CN" altLang="en-US" dirty="0"/>
              <a:t>聚类算法</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39</a:t>
            </a:fld>
            <a:endParaRPr lang="ja-JP" altLang="en-US"/>
          </a:p>
        </p:txBody>
      </p:sp>
      <p:pic>
        <p:nvPicPr>
          <p:cNvPr id="5" name="图片 4"/>
          <p:cNvPicPr>
            <a:picLocks noChangeAspect="1"/>
          </p:cNvPicPr>
          <p:nvPr/>
        </p:nvPicPr>
        <p:blipFill rotWithShape="1">
          <a:blip r:embed="rId2"/>
          <a:srcRect t="21180" r="35536"/>
          <a:stretch>
            <a:fillRect/>
          </a:stretch>
        </p:blipFill>
        <p:spPr>
          <a:xfrm>
            <a:off x="238042" y="908050"/>
            <a:ext cx="4733605" cy="5041900"/>
          </a:xfrm>
          <a:prstGeom prst="rect">
            <a:avLst/>
          </a:prstGeom>
        </p:spPr>
      </p:pic>
      <p:pic>
        <p:nvPicPr>
          <p:cNvPr id="6" name="图片 5"/>
          <p:cNvPicPr>
            <a:picLocks noChangeAspect="1"/>
          </p:cNvPicPr>
          <p:nvPr/>
        </p:nvPicPr>
        <p:blipFill rotWithShape="1">
          <a:blip r:embed="rId2"/>
          <a:srcRect l="63036" r="-1465"/>
          <a:stretch>
            <a:fillRect/>
          </a:stretch>
        </p:blipFill>
        <p:spPr>
          <a:xfrm>
            <a:off x="5181584" y="908050"/>
            <a:ext cx="3897658" cy="5188914"/>
          </a:xfrm>
          <a:prstGeom prst="rect">
            <a:avLst/>
          </a:prstGeom>
        </p:spPr>
      </p:pic>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机器学习框架</a:t>
            </a:r>
          </a:p>
        </p:txBody>
      </p:sp>
      <p:sp>
        <p:nvSpPr>
          <p:cNvPr id="3" name="内容占位符 2"/>
          <p:cNvSpPr>
            <a:spLocks noGrp="1"/>
          </p:cNvSpPr>
          <p:nvPr>
            <p:ph idx="1"/>
          </p:nvPr>
        </p:nvSpPr>
        <p:spPr/>
        <p:txBody>
          <a:bodyPr/>
          <a:lstStyle/>
          <a:p>
            <a:r>
              <a:rPr lang="zh-CN" altLang="en-US" dirty="0"/>
              <a:t>经验。。。计算机系统。。性能</a:t>
            </a:r>
            <a:endParaRPr lang="en-US" altLang="zh-CN" dirty="0"/>
          </a:p>
          <a:p>
            <a:r>
              <a:rPr lang="zh-CN" altLang="en-US" dirty="0"/>
              <a:t>样本数据。。。模型。。。能力</a:t>
            </a:r>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4</a:t>
            </a:fld>
            <a:endParaRPr lang="ja-JP" altLang="en-US"/>
          </a:p>
        </p:txBody>
      </p:sp>
      <p:pic>
        <p:nvPicPr>
          <p:cNvPr id="5" name="图片 4"/>
          <p:cNvPicPr>
            <a:picLocks noChangeAspect="1"/>
          </p:cNvPicPr>
          <p:nvPr/>
        </p:nvPicPr>
        <p:blipFill>
          <a:blip r:embed="rId2"/>
          <a:stretch>
            <a:fillRect/>
          </a:stretch>
        </p:blipFill>
        <p:spPr>
          <a:xfrm>
            <a:off x="472738" y="2971812"/>
            <a:ext cx="8198523" cy="2444763"/>
          </a:xfrm>
          <a:prstGeom prst="rect">
            <a:avLst/>
          </a:prstGeom>
        </p:spPr>
      </p:pic>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a:t>
            </a:r>
            <a:r>
              <a:rPr lang="zh-CN" altLang="en-US" dirty="0"/>
              <a:t>聚类算法</a:t>
            </a: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40</a:t>
            </a:fld>
            <a:endParaRPr lang="ja-JP" altLang="en-US"/>
          </a:p>
        </p:txBody>
      </p:sp>
      <p:pic>
        <p:nvPicPr>
          <p:cNvPr id="5" name="图片 4"/>
          <p:cNvPicPr>
            <a:picLocks noChangeAspect="1"/>
          </p:cNvPicPr>
          <p:nvPr/>
        </p:nvPicPr>
        <p:blipFill>
          <a:blip r:embed="rId2"/>
          <a:stretch>
            <a:fillRect/>
          </a:stretch>
        </p:blipFill>
        <p:spPr>
          <a:xfrm>
            <a:off x="250825" y="981202"/>
            <a:ext cx="7232434" cy="2463796"/>
          </a:xfrm>
          <a:prstGeom prst="rect">
            <a:avLst/>
          </a:prstGeom>
        </p:spPr>
      </p:pic>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聚类</a:t>
            </a: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41</a:t>
            </a:fld>
            <a:endParaRPr lang="ja-JP" altLang="en-US"/>
          </a:p>
        </p:txBody>
      </p:sp>
      <p:pic>
        <p:nvPicPr>
          <p:cNvPr id="5" name="Picture 2"/>
          <p:cNvPicPr>
            <a:picLocks noChangeAspect="1" noChangeArrowheads="1"/>
          </p:cNvPicPr>
          <p:nvPr/>
        </p:nvPicPr>
        <p:blipFill>
          <a:blip r:embed="rId2"/>
          <a:srcRect/>
          <a:stretch>
            <a:fillRect/>
          </a:stretch>
        </p:blipFill>
        <p:spPr bwMode="auto">
          <a:xfrm>
            <a:off x="250824" y="990664"/>
            <a:ext cx="7902481" cy="4744046"/>
          </a:xfrm>
          <a:prstGeom prst="rect">
            <a:avLst/>
          </a:prstGeom>
          <a:noFill/>
          <a:ln w="9525">
            <a:noFill/>
            <a:miter lim="800000"/>
            <a:headEnd/>
            <a:tailEnd/>
          </a:ln>
        </p:spPr>
      </p:pic>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250825" y="1484313"/>
            <a:ext cx="8786813" cy="2362200"/>
          </a:xfrm>
          <a:prstGeom prst="rect">
            <a:avLst/>
          </a:prstGeom>
          <a:noFill/>
          <a:ln w="9525">
            <a:noFill/>
            <a:miter lim="800000"/>
            <a:headEnd/>
            <a:tailEnd/>
          </a:ln>
        </p:spPr>
      </p:pic>
      <p:sp>
        <p:nvSpPr>
          <p:cNvPr id="25603" name="Text Box 3"/>
          <p:cNvSpPr txBox="1">
            <a:spLocks noChangeArrowheads="1"/>
          </p:cNvSpPr>
          <p:nvPr/>
        </p:nvSpPr>
        <p:spPr bwMode="auto">
          <a:xfrm>
            <a:off x="684213" y="549275"/>
            <a:ext cx="7273925" cy="457200"/>
          </a:xfrm>
          <a:prstGeom prst="rect">
            <a:avLst/>
          </a:prstGeom>
          <a:noFill/>
          <a:ln w="9525">
            <a:noFill/>
            <a:miter lim="800000"/>
          </a:ln>
        </p:spPr>
        <p:txBody>
          <a:bodyPr>
            <a:spAutoFit/>
          </a:bodyPr>
          <a:lstStyle/>
          <a:p>
            <a:pPr>
              <a:spcBef>
                <a:spcPct val="50000"/>
              </a:spcBef>
            </a:pPr>
            <a:r>
              <a:rPr kumimoji="1" lang="zh-CN" altLang="en-US" sz="2400">
                <a:latin typeface="Tahoma" panose="020B0604030504040204" pitchFamily="34" charset="0"/>
              </a:rPr>
              <a:t>表格表示初始状态</a:t>
            </a:r>
          </a:p>
        </p:txBody>
      </p:sp>
      <p:pic>
        <p:nvPicPr>
          <p:cNvPr id="25604" name="Picture 4"/>
          <p:cNvPicPr>
            <a:picLocks noChangeAspect="1" noChangeArrowheads="1"/>
          </p:cNvPicPr>
          <p:nvPr/>
        </p:nvPicPr>
        <p:blipFill>
          <a:blip r:embed="rId3"/>
          <a:srcRect/>
          <a:stretch>
            <a:fillRect/>
          </a:stretch>
        </p:blipFill>
        <p:spPr bwMode="auto">
          <a:xfrm>
            <a:off x="323850" y="4581525"/>
            <a:ext cx="8569325" cy="2051050"/>
          </a:xfrm>
          <a:prstGeom prst="rect">
            <a:avLst/>
          </a:prstGeom>
          <a:noFill/>
          <a:ln w="9525">
            <a:noFill/>
            <a:miter lim="800000"/>
            <a:headEnd/>
            <a:tailEnd/>
          </a:ln>
        </p:spPr>
      </p:pic>
      <p:sp>
        <p:nvSpPr>
          <p:cNvPr id="25605" name="AutoShape 5"/>
          <p:cNvSpPr>
            <a:spLocks noChangeArrowheads="1"/>
          </p:cNvSpPr>
          <p:nvPr/>
        </p:nvSpPr>
        <p:spPr bwMode="auto">
          <a:xfrm>
            <a:off x="4211638" y="3933825"/>
            <a:ext cx="360362" cy="503238"/>
          </a:xfrm>
          <a:prstGeom prst="downArrow">
            <a:avLst>
              <a:gd name="adj1" fmla="val 50000"/>
              <a:gd name="adj2" fmla="val 34912"/>
            </a:avLst>
          </a:prstGeom>
          <a:solidFill>
            <a:schemeClr val="accent1"/>
          </a:solidFill>
          <a:ln w="9525">
            <a:solidFill>
              <a:schemeClr val="tx1"/>
            </a:solidFill>
            <a:miter lim="800000"/>
          </a:ln>
        </p:spPr>
        <p:txBody>
          <a:bodyPr wrap="none" anchor="ctr"/>
          <a:lstStyle/>
          <a:p>
            <a:pPr algn="ctr"/>
            <a:endParaRPr kumimoji="1" lang="zh-CN" altLang="en-US" sz="2400">
              <a:latin typeface="Tahoma" panose="020B0604030504040204" pitchFamily="34" charset="0"/>
            </a:endParaRPr>
          </a:p>
        </p:txBody>
      </p:sp>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聚类</a:t>
            </a: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43</a:t>
            </a:fld>
            <a:endParaRPr lang="ja-JP" altLang="en-US"/>
          </a:p>
        </p:txBody>
      </p:sp>
      <p:pic>
        <p:nvPicPr>
          <p:cNvPr id="5" name="Picture 3"/>
          <p:cNvPicPr>
            <a:picLocks noChangeAspect="1" noChangeArrowheads="1"/>
          </p:cNvPicPr>
          <p:nvPr/>
        </p:nvPicPr>
        <p:blipFill>
          <a:blip r:embed="rId2"/>
          <a:srcRect/>
          <a:stretch>
            <a:fillRect/>
          </a:stretch>
        </p:blipFill>
        <p:spPr bwMode="auto">
          <a:xfrm>
            <a:off x="430135" y="901091"/>
            <a:ext cx="7494665" cy="4296615"/>
          </a:xfrm>
          <a:prstGeom prst="rect">
            <a:avLst/>
          </a:prstGeom>
          <a:noFill/>
          <a:ln w="9525">
            <a:noFill/>
            <a:miter lim="800000"/>
            <a:headEnd/>
            <a:tailEnd/>
          </a:ln>
        </p:spPr>
      </p:pic>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自动编码器</a:t>
            </a: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44</a:t>
            </a:fld>
            <a:endParaRPr lang="ja-JP" altLang="en-US"/>
          </a:p>
        </p:txBody>
      </p:sp>
      <p:pic>
        <p:nvPicPr>
          <p:cNvPr id="5" name="图片 4"/>
          <p:cNvPicPr>
            <a:picLocks noChangeAspect="1"/>
          </p:cNvPicPr>
          <p:nvPr/>
        </p:nvPicPr>
        <p:blipFill>
          <a:blip r:embed="rId2"/>
          <a:stretch>
            <a:fillRect/>
          </a:stretch>
        </p:blipFill>
        <p:spPr>
          <a:xfrm>
            <a:off x="221529" y="912596"/>
            <a:ext cx="8671646" cy="4476698"/>
          </a:xfrm>
          <a:prstGeom prst="rect">
            <a:avLst/>
          </a:prstGeom>
        </p:spPr>
      </p:pic>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自动编码器的应用</a:t>
            </a: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45</a:t>
            </a:fld>
            <a:endParaRPr lang="ja-JP" altLang="en-US"/>
          </a:p>
        </p:txBody>
      </p:sp>
      <p:pic>
        <p:nvPicPr>
          <p:cNvPr id="5" name="图片 4"/>
          <p:cNvPicPr>
            <a:picLocks noChangeAspect="1"/>
          </p:cNvPicPr>
          <p:nvPr/>
        </p:nvPicPr>
        <p:blipFill>
          <a:blip r:embed="rId2"/>
          <a:stretch>
            <a:fillRect/>
          </a:stretch>
        </p:blipFill>
        <p:spPr>
          <a:xfrm>
            <a:off x="250825" y="908050"/>
            <a:ext cx="6607115" cy="3069517"/>
          </a:xfrm>
          <a:prstGeom prst="rect">
            <a:avLst/>
          </a:prstGeom>
        </p:spPr>
      </p:pic>
      <p:pic>
        <p:nvPicPr>
          <p:cNvPr id="6" name="图片 5"/>
          <p:cNvPicPr>
            <a:picLocks noChangeAspect="1"/>
          </p:cNvPicPr>
          <p:nvPr/>
        </p:nvPicPr>
        <p:blipFill>
          <a:blip r:embed="rId3"/>
          <a:stretch>
            <a:fillRect/>
          </a:stretch>
        </p:blipFill>
        <p:spPr>
          <a:xfrm>
            <a:off x="2902663" y="4041143"/>
            <a:ext cx="6019642" cy="2531875"/>
          </a:xfrm>
          <a:prstGeom prst="rect">
            <a:avLst/>
          </a:prstGeom>
        </p:spPr>
      </p:pic>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半监督学习</a:t>
            </a:r>
          </a:p>
        </p:txBody>
      </p:sp>
      <p:sp>
        <p:nvSpPr>
          <p:cNvPr id="3" name="内容占位符 2"/>
          <p:cNvSpPr>
            <a:spLocks noGrp="1"/>
          </p:cNvSpPr>
          <p:nvPr>
            <p:ph idx="1"/>
          </p:nvPr>
        </p:nvSpPr>
        <p:spPr>
          <a:xfrm>
            <a:off x="250824" y="3748072"/>
            <a:ext cx="8664575" cy="2560653"/>
          </a:xfrm>
        </p:spPr>
        <p:txBody>
          <a:bodyPr/>
          <a:lstStyle/>
          <a:p>
            <a:r>
              <a:rPr lang="zh-CN" altLang="en-US" dirty="0"/>
              <a:t>半监督学习</a:t>
            </a:r>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46</a:t>
            </a:fld>
            <a:endParaRPr lang="ja-JP" altLang="en-US"/>
          </a:p>
        </p:txBody>
      </p:sp>
      <p:pic>
        <p:nvPicPr>
          <p:cNvPr id="5" name="图片 4"/>
          <p:cNvPicPr>
            <a:picLocks noChangeAspect="1"/>
          </p:cNvPicPr>
          <p:nvPr/>
        </p:nvPicPr>
        <p:blipFill rotWithShape="1">
          <a:blip r:embed="rId2"/>
          <a:srcRect r="2943" b="42834"/>
          <a:stretch>
            <a:fillRect/>
          </a:stretch>
        </p:blipFill>
        <p:spPr>
          <a:xfrm>
            <a:off x="250825" y="1137239"/>
            <a:ext cx="8893176" cy="1983603"/>
          </a:xfrm>
          <a:prstGeom prst="rect">
            <a:avLst/>
          </a:prstGeom>
        </p:spPr>
      </p:pic>
      <p:pic>
        <p:nvPicPr>
          <p:cNvPr id="6" name="图片 5"/>
          <p:cNvPicPr>
            <a:picLocks noChangeAspect="1"/>
          </p:cNvPicPr>
          <p:nvPr/>
        </p:nvPicPr>
        <p:blipFill>
          <a:blip r:embed="rId3"/>
          <a:stretch>
            <a:fillRect/>
          </a:stretch>
        </p:blipFill>
        <p:spPr>
          <a:xfrm>
            <a:off x="384591" y="4343376"/>
            <a:ext cx="7346660" cy="1628105"/>
          </a:xfrm>
          <a:prstGeom prst="rect">
            <a:avLst/>
          </a:prstGeom>
        </p:spPr>
      </p:pic>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迁移学习</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47</a:t>
            </a:fld>
            <a:endParaRPr lang="ja-JP" altLang="en-US"/>
          </a:p>
        </p:txBody>
      </p:sp>
      <p:pic>
        <p:nvPicPr>
          <p:cNvPr id="5" name="图片 4"/>
          <p:cNvPicPr>
            <a:picLocks noChangeAspect="1"/>
          </p:cNvPicPr>
          <p:nvPr/>
        </p:nvPicPr>
        <p:blipFill>
          <a:blip r:embed="rId2"/>
          <a:stretch>
            <a:fillRect/>
          </a:stretch>
        </p:blipFill>
        <p:spPr>
          <a:xfrm>
            <a:off x="2724065" y="4073377"/>
            <a:ext cx="5879925" cy="2373131"/>
          </a:xfrm>
          <a:prstGeom prst="rect">
            <a:avLst/>
          </a:prstGeom>
        </p:spPr>
      </p:pic>
      <p:pic>
        <p:nvPicPr>
          <p:cNvPr id="6" name="图片 5"/>
          <p:cNvPicPr>
            <a:picLocks noChangeAspect="1"/>
          </p:cNvPicPr>
          <p:nvPr/>
        </p:nvPicPr>
        <p:blipFill>
          <a:blip r:embed="rId3"/>
          <a:stretch>
            <a:fillRect/>
          </a:stretch>
        </p:blipFill>
        <p:spPr>
          <a:xfrm>
            <a:off x="253788" y="908050"/>
            <a:ext cx="4940554" cy="3155465"/>
          </a:xfrm>
          <a:prstGeom prst="rect">
            <a:avLst/>
          </a:prstGeom>
        </p:spPr>
      </p:pic>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图像风格的迁移学习</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48</a:t>
            </a:fld>
            <a:endParaRPr lang="ja-JP" altLang="en-US"/>
          </a:p>
        </p:txBody>
      </p:sp>
      <p:pic>
        <p:nvPicPr>
          <p:cNvPr id="5" name="图片 4"/>
          <p:cNvPicPr>
            <a:picLocks noChangeAspect="1"/>
          </p:cNvPicPr>
          <p:nvPr/>
        </p:nvPicPr>
        <p:blipFill>
          <a:blip r:embed="rId2"/>
          <a:stretch>
            <a:fillRect/>
          </a:stretch>
        </p:blipFill>
        <p:spPr>
          <a:xfrm>
            <a:off x="381110" y="1066862"/>
            <a:ext cx="6038932" cy="2317869"/>
          </a:xfrm>
          <a:prstGeom prst="rect">
            <a:avLst/>
          </a:prstGeom>
        </p:spPr>
      </p:pic>
      <p:pic>
        <p:nvPicPr>
          <p:cNvPr id="6" name="图片 5"/>
          <p:cNvPicPr>
            <a:picLocks noChangeAspect="1"/>
          </p:cNvPicPr>
          <p:nvPr/>
        </p:nvPicPr>
        <p:blipFill>
          <a:blip r:embed="rId3"/>
          <a:stretch>
            <a:fillRect/>
          </a:stretch>
        </p:blipFill>
        <p:spPr>
          <a:xfrm>
            <a:off x="1295486" y="3384680"/>
            <a:ext cx="6553028" cy="2924028"/>
          </a:xfrm>
          <a:prstGeom prst="rect">
            <a:avLst/>
          </a:prstGeom>
        </p:spPr>
      </p:pic>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a:t>
            </a:r>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49</a:t>
            </a:fld>
            <a:endParaRPr lang="ja-JP" altLang="en-US"/>
          </a:p>
        </p:txBody>
      </p:sp>
      <p:pic>
        <p:nvPicPr>
          <p:cNvPr id="5" name="图片 4"/>
          <p:cNvPicPr>
            <a:picLocks noChangeAspect="1"/>
          </p:cNvPicPr>
          <p:nvPr/>
        </p:nvPicPr>
        <p:blipFill>
          <a:blip r:embed="rId2"/>
          <a:stretch>
            <a:fillRect/>
          </a:stretch>
        </p:blipFill>
        <p:spPr>
          <a:xfrm>
            <a:off x="152516" y="796355"/>
            <a:ext cx="8585706" cy="4457542"/>
          </a:xfrm>
          <a:prstGeom prst="rect">
            <a:avLst/>
          </a:prstGeom>
        </p:spPr>
      </p:pic>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图像分类的机器学习</a:t>
            </a:r>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5</a:t>
            </a:fld>
            <a:endParaRPr lang="ja-JP" altLang="en-US"/>
          </a:p>
        </p:txBody>
      </p:sp>
      <p:pic>
        <p:nvPicPr>
          <p:cNvPr id="5" name="图片 4"/>
          <p:cNvPicPr>
            <a:picLocks noChangeAspect="1"/>
          </p:cNvPicPr>
          <p:nvPr/>
        </p:nvPicPr>
        <p:blipFill>
          <a:blip r:embed="rId2"/>
          <a:stretch>
            <a:fillRect/>
          </a:stretch>
        </p:blipFill>
        <p:spPr>
          <a:xfrm>
            <a:off x="253787" y="1600248"/>
            <a:ext cx="8740515" cy="4267088"/>
          </a:xfrm>
          <a:prstGeom prst="rect">
            <a:avLst/>
          </a:prstGeom>
        </p:spPr>
      </p:pic>
    </p:spTree>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50</a:t>
            </a:fld>
            <a:endParaRPr lang="ja-JP" altLang="en-US"/>
          </a:p>
        </p:txBody>
      </p:sp>
      <p:pic>
        <p:nvPicPr>
          <p:cNvPr id="5" name="图片 4"/>
          <p:cNvPicPr>
            <a:picLocks noChangeAspect="1"/>
          </p:cNvPicPr>
          <p:nvPr/>
        </p:nvPicPr>
        <p:blipFill>
          <a:blip r:embed="rId2"/>
          <a:stretch>
            <a:fillRect/>
          </a:stretch>
        </p:blipFill>
        <p:spPr>
          <a:xfrm>
            <a:off x="250825" y="908050"/>
            <a:ext cx="4085666" cy="3853525"/>
          </a:xfrm>
          <a:prstGeom prst="rect">
            <a:avLst/>
          </a:prstGeom>
        </p:spPr>
      </p:pic>
      <p:pic>
        <p:nvPicPr>
          <p:cNvPr id="6" name="图片 5"/>
          <p:cNvPicPr>
            <a:picLocks noChangeAspect="1"/>
          </p:cNvPicPr>
          <p:nvPr/>
        </p:nvPicPr>
        <p:blipFill>
          <a:blip r:embed="rId3"/>
          <a:stretch>
            <a:fillRect/>
          </a:stretch>
        </p:blipFill>
        <p:spPr>
          <a:xfrm>
            <a:off x="4640911" y="1099435"/>
            <a:ext cx="3947843" cy="3853525"/>
          </a:xfrm>
          <a:prstGeom prst="rect">
            <a:avLst/>
          </a:prstGeom>
        </p:spPr>
      </p:pic>
      <p:sp>
        <p:nvSpPr>
          <p:cNvPr id="7" name="爆炸形: 14 pt  6"/>
          <p:cNvSpPr/>
          <p:nvPr/>
        </p:nvSpPr>
        <p:spPr>
          <a:xfrm>
            <a:off x="5943564" y="4952960"/>
            <a:ext cx="2438336" cy="121916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开环</a:t>
            </a:r>
          </a:p>
        </p:txBody>
      </p:sp>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51</a:t>
            </a:fld>
            <a:endParaRPr lang="ja-JP" altLang="en-US"/>
          </a:p>
        </p:txBody>
      </p:sp>
      <p:pic>
        <p:nvPicPr>
          <p:cNvPr id="5" name="图片 4"/>
          <p:cNvPicPr>
            <a:picLocks noChangeAspect="1"/>
          </p:cNvPicPr>
          <p:nvPr/>
        </p:nvPicPr>
        <p:blipFill>
          <a:blip r:embed="rId2"/>
          <a:stretch>
            <a:fillRect/>
          </a:stretch>
        </p:blipFill>
        <p:spPr>
          <a:xfrm>
            <a:off x="250824" y="907148"/>
            <a:ext cx="4109095" cy="4198208"/>
          </a:xfrm>
          <a:prstGeom prst="rect">
            <a:avLst/>
          </a:prstGeom>
        </p:spPr>
      </p:pic>
      <p:pic>
        <p:nvPicPr>
          <p:cNvPr id="6" name="图片 5"/>
          <p:cNvPicPr>
            <a:picLocks noChangeAspect="1"/>
          </p:cNvPicPr>
          <p:nvPr/>
        </p:nvPicPr>
        <p:blipFill>
          <a:blip r:embed="rId3"/>
          <a:stretch>
            <a:fillRect/>
          </a:stretch>
        </p:blipFill>
        <p:spPr>
          <a:xfrm>
            <a:off x="4380150" y="1295456"/>
            <a:ext cx="3937474" cy="4343286"/>
          </a:xfrm>
          <a:prstGeom prst="rect">
            <a:avLst/>
          </a:prstGeom>
        </p:spPr>
      </p:pic>
    </p:spTree>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a:t>
            </a: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52</a:t>
            </a:fld>
            <a:endParaRPr lang="ja-JP" altLang="en-US"/>
          </a:p>
        </p:txBody>
      </p:sp>
      <p:pic>
        <p:nvPicPr>
          <p:cNvPr id="5" name="图片 4"/>
          <p:cNvPicPr>
            <a:picLocks noChangeAspect="1"/>
          </p:cNvPicPr>
          <p:nvPr/>
        </p:nvPicPr>
        <p:blipFill>
          <a:blip r:embed="rId2"/>
          <a:stretch>
            <a:fillRect/>
          </a:stretch>
        </p:blipFill>
        <p:spPr>
          <a:xfrm>
            <a:off x="255843" y="933450"/>
            <a:ext cx="8319209" cy="4267088"/>
          </a:xfrm>
          <a:prstGeom prst="rect">
            <a:avLst/>
          </a:prstGeom>
        </p:spPr>
      </p:pic>
    </p:spTree>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a:t>
            </a:r>
          </a:p>
        </p:txBody>
      </p:sp>
      <p:sp>
        <p:nvSpPr>
          <p:cNvPr id="3" name="内容占位符 2"/>
          <p:cNvSpPr>
            <a:spLocks noGrp="1"/>
          </p:cNvSpPr>
          <p:nvPr>
            <p:ph idx="1"/>
          </p:nvPr>
        </p:nvSpPr>
        <p:spPr/>
        <p:txBody>
          <a:bodyPr/>
          <a:lstStyle/>
          <a:p>
            <a:r>
              <a:rPr lang="zh-CN" altLang="en-US" dirty="0"/>
              <a:t>例：小孩学习走路</a:t>
            </a:r>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53</a:t>
            </a:fld>
            <a:endParaRPr lang="ja-JP" altLang="en-US"/>
          </a:p>
        </p:txBody>
      </p:sp>
      <p:pic>
        <p:nvPicPr>
          <p:cNvPr id="5" name="图片 4"/>
          <p:cNvPicPr>
            <a:picLocks noChangeAspect="1"/>
          </p:cNvPicPr>
          <p:nvPr/>
        </p:nvPicPr>
        <p:blipFill>
          <a:blip r:embed="rId2"/>
          <a:stretch>
            <a:fillRect/>
          </a:stretch>
        </p:blipFill>
        <p:spPr>
          <a:xfrm>
            <a:off x="198745" y="1600248"/>
            <a:ext cx="8746509" cy="3809900"/>
          </a:xfrm>
          <a:prstGeom prst="rect">
            <a:avLst/>
          </a:prstGeom>
        </p:spPr>
      </p:pic>
      <p:sp>
        <p:nvSpPr>
          <p:cNvPr id="6" name="内容占位符 2"/>
          <p:cNvSpPr txBox="1"/>
          <p:nvPr/>
        </p:nvSpPr>
        <p:spPr bwMode="auto">
          <a:xfrm>
            <a:off x="302904" y="5883215"/>
            <a:ext cx="8642350" cy="593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r>
              <a:rPr lang="zh-CN" altLang="en-US" dirty="0"/>
              <a:t>于东</a:t>
            </a:r>
            <a:r>
              <a:rPr lang="en-US" altLang="zh-CN" dirty="0"/>
              <a:t>MOOC </a:t>
            </a:r>
            <a:r>
              <a:rPr lang="zh-CN" altLang="en-US" dirty="0"/>
              <a:t> </a:t>
            </a:r>
            <a:r>
              <a:rPr lang="en-US" altLang="zh-CN" dirty="0"/>
              <a:t>7.5(7-11:38</a:t>
            </a:r>
            <a:r>
              <a:rPr lang="zh-CN" altLang="en-US" dirty="0"/>
              <a:t>举例</a:t>
            </a:r>
            <a:r>
              <a:rPr lang="en-US" altLang="zh-CN" dirty="0"/>
              <a:t>  15:50-21</a:t>
            </a:r>
            <a:r>
              <a:rPr lang="zh-CN" altLang="en-US" dirty="0"/>
              <a:t>应用视频</a:t>
            </a:r>
            <a:r>
              <a:rPr lang="en-US" altLang="zh-CN" dirty="0"/>
              <a:t>)</a:t>
            </a:r>
            <a:endParaRPr lang="zh-CN" altLang="en-US" dirty="0"/>
          </a:p>
        </p:txBody>
      </p:sp>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a:t>
            </a:r>
          </a:p>
        </p:txBody>
      </p:sp>
      <p:sp>
        <p:nvSpPr>
          <p:cNvPr id="3" name="内容占位符 2"/>
          <p:cNvSpPr>
            <a:spLocks noGrp="1"/>
          </p:cNvSpPr>
          <p:nvPr>
            <p:ph idx="1"/>
          </p:nvPr>
        </p:nvSpPr>
        <p:spPr>
          <a:xfrm>
            <a:off x="273050" y="1143060"/>
            <a:ext cx="8642350" cy="5022790"/>
          </a:xfrm>
        </p:spPr>
        <p:txBody>
          <a:bodyPr/>
          <a:lstStyle/>
          <a:p>
            <a:r>
              <a:rPr lang="zh-CN" altLang="en-US" dirty="0"/>
              <a:t>学习走路的关键要素：</a:t>
            </a:r>
            <a:endParaRPr lang="en-US" altLang="zh-CN" dirty="0"/>
          </a:p>
          <a:p>
            <a:pPr lvl="1"/>
            <a:r>
              <a:rPr lang="zh-CN" altLang="zh-CN" sz="2800" dirty="0"/>
              <a:t>主体（小孩）</a:t>
            </a:r>
          </a:p>
          <a:p>
            <a:pPr lvl="1"/>
            <a:r>
              <a:rPr lang="zh-CN" altLang="zh-CN" sz="2800" dirty="0"/>
              <a:t>环境（地板、墙、起点、目的地）</a:t>
            </a:r>
          </a:p>
          <a:p>
            <a:pPr lvl="1"/>
            <a:r>
              <a:rPr lang="zh-CN" altLang="zh-CN" sz="2800" dirty="0"/>
              <a:t>动作（迈步、挥手）</a:t>
            </a:r>
          </a:p>
          <a:p>
            <a:pPr lvl="1"/>
            <a:r>
              <a:rPr lang="zh-CN" altLang="zh-CN" sz="2800" dirty="0"/>
              <a:t>奖惩（笑脸、怀抱、摔跤） </a:t>
            </a:r>
            <a:endParaRPr lang="zh-CN" altLang="en-US" sz="2800" dirty="0"/>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54</a:t>
            </a:fld>
            <a:endParaRPr lang="ja-JP" altLang="en-US"/>
          </a:p>
        </p:txBody>
      </p:sp>
    </p:spTree>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a:t>
            </a:r>
          </a:p>
        </p:txBody>
      </p:sp>
      <p:sp>
        <p:nvSpPr>
          <p:cNvPr id="3" name="内容占位符 2"/>
          <p:cNvSpPr>
            <a:spLocks noGrp="1"/>
          </p:cNvSpPr>
          <p:nvPr>
            <p:ph idx="1"/>
          </p:nvPr>
        </p:nvSpPr>
        <p:spPr>
          <a:xfrm>
            <a:off x="273050" y="765175"/>
            <a:ext cx="8642350" cy="5400675"/>
          </a:xfrm>
        </p:spPr>
        <p:txBody>
          <a:bodyPr/>
          <a:lstStyle/>
          <a:p>
            <a:endParaRPr lang="zh-CN" altLang="en-US" sz="2000" dirty="0"/>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55</a:t>
            </a:fld>
            <a:endParaRPr lang="ja-JP" altLang="en-US"/>
          </a:p>
        </p:txBody>
      </p:sp>
      <p:pic>
        <p:nvPicPr>
          <p:cNvPr id="6" name="图片 5"/>
          <p:cNvPicPr>
            <a:picLocks noChangeAspect="1"/>
          </p:cNvPicPr>
          <p:nvPr/>
        </p:nvPicPr>
        <p:blipFill>
          <a:blip r:embed="rId2"/>
          <a:stretch>
            <a:fillRect/>
          </a:stretch>
        </p:blipFill>
        <p:spPr>
          <a:xfrm>
            <a:off x="247244" y="797784"/>
            <a:ext cx="8487751" cy="4562423"/>
          </a:xfrm>
          <a:prstGeom prst="rect">
            <a:avLst/>
          </a:prstGeom>
        </p:spPr>
      </p:pic>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0584" y="1126330"/>
            <a:ext cx="7928207" cy="438580"/>
          </a:xfrm>
          <a:prstGeom prst="rect">
            <a:avLst/>
          </a:prstGeom>
        </p:spPr>
        <p:txBody>
          <a:bodyPr wrap="square" lIns="68577" tIns="34289" rIns="68577" bIns="34289">
            <a:spAutoFit/>
          </a:bodyPr>
          <a:lstStyle/>
          <a:p>
            <a:r>
              <a:rPr lang="zh-CN" altLang="en-US" sz="2400" dirty="0">
                <a:solidFill>
                  <a:prstClr val="black"/>
                </a:solidFill>
                <a:latin typeface="微软雅黑" panose="020B0503020204020204" pitchFamily="34" charset="-122"/>
              </a:rPr>
              <a:t>特征的自学习</a:t>
            </a:r>
            <a:endParaRPr lang="en-US" altLang="zh-CN" sz="2400" dirty="0">
              <a:solidFill>
                <a:prstClr val="black"/>
              </a:solidFill>
              <a:latin typeface="微软雅黑" panose="020B0503020204020204" pitchFamily="34" charset="-122"/>
            </a:endParaRPr>
          </a:p>
        </p:txBody>
      </p:sp>
      <p:sp>
        <p:nvSpPr>
          <p:cNvPr id="60" name="矩形 59"/>
          <p:cNvSpPr/>
          <p:nvPr/>
        </p:nvSpPr>
        <p:spPr bwMode="auto">
          <a:xfrm>
            <a:off x="224486" y="1066862"/>
            <a:ext cx="830796" cy="5715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solidFill>
                <a:prstClr val="white"/>
              </a:solidFill>
            </a:endParaRPr>
          </a:p>
        </p:txBody>
      </p:sp>
      <p:sp>
        <p:nvSpPr>
          <p:cNvPr id="58" name="TextBox 57"/>
          <p:cNvSpPr txBox="1"/>
          <p:nvPr/>
        </p:nvSpPr>
        <p:spPr>
          <a:xfrm>
            <a:off x="609704" y="2072973"/>
            <a:ext cx="8165044" cy="4133376"/>
          </a:xfrm>
          <a:prstGeom prst="rect">
            <a:avLst/>
          </a:prstGeom>
          <a:noFill/>
        </p:spPr>
        <p:txBody>
          <a:bodyPr wrap="square" rtlCol="0">
            <a:spAutoFit/>
          </a:bodyPr>
          <a:lstStyle/>
          <a:p>
            <a:pPr marL="342900" indent="-342900">
              <a:lnSpc>
                <a:spcPct val="115000"/>
              </a:lnSpc>
              <a:spcBef>
                <a:spcPct val="35000"/>
              </a:spcBef>
              <a:buFont typeface="Wingdings" panose="05000000000000000000" pitchFamily="2" charset="2"/>
              <a:buChar char="l"/>
            </a:pPr>
            <a:r>
              <a:rPr lang="zh-CN" altLang="en-US" sz="2000" dirty="0">
                <a:solidFill>
                  <a:prstClr val="black"/>
                </a:solidFill>
              </a:rPr>
              <a:t>传统的机器学习方法：</a:t>
            </a:r>
            <a:endParaRPr lang="en-US" altLang="zh-CN" sz="2000" dirty="0">
              <a:solidFill>
                <a:prstClr val="black"/>
              </a:solidFill>
            </a:endParaRPr>
          </a:p>
          <a:p>
            <a:pPr marL="342900" indent="-342900">
              <a:lnSpc>
                <a:spcPct val="115000"/>
              </a:lnSpc>
              <a:spcBef>
                <a:spcPct val="35000"/>
              </a:spcBef>
              <a:buFont typeface="Wingdings" panose="05000000000000000000" pitchFamily="2" charset="2"/>
              <a:buChar char="l"/>
            </a:pPr>
            <a:endParaRPr lang="en-US" altLang="zh-CN" sz="2000" dirty="0">
              <a:solidFill>
                <a:prstClr val="black"/>
              </a:solidFill>
            </a:endParaRPr>
          </a:p>
          <a:p>
            <a:pPr>
              <a:lnSpc>
                <a:spcPct val="115000"/>
              </a:lnSpc>
              <a:spcBef>
                <a:spcPct val="35000"/>
              </a:spcBef>
            </a:pPr>
            <a:endParaRPr lang="en-US" altLang="zh-CN" sz="2000" dirty="0">
              <a:solidFill>
                <a:prstClr val="black"/>
              </a:solidFill>
            </a:endParaRPr>
          </a:p>
          <a:p>
            <a:pPr marL="342900" indent="-342900">
              <a:lnSpc>
                <a:spcPct val="115000"/>
              </a:lnSpc>
              <a:spcBef>
                <a:spcPct val="35000"/>
              </a:spcBef>
              <a:buFont typeface="Wingdings" panose="05000000000000000000" pitchFamily="2" charset="2"/>
              <a:buChar char="l"/>
            </a:pPr>
            <a:endParaRPr lang="en-US" altLang="zh-CN" sz="2000" dirty="0">
              <a:solidFill>
                <a:prstClr val="black"/>
              </a:solidFill>
            </a:endParaRPr>
          </a:p>
          <a:p>
            <a:pPr marL="342900" indent="-342900">
              <a:lnSpc>
                <a:spcPct val="115000"/>
              </a:lnSpc>
              <a:spcBef>
                <a:spcPct val="35000"/>
              </a:spcBef>
              <a:buFont typeface="Wingdings" panose="05000000000000000000" pitchFamily="2" charset="2"/>
              <a:buChar char="l"/>
            </a:pPr>
            <a:r>
              <a:rPr lang="zh-CN" altLang="en-US" sz="2000" dirty="0">
                <a:solidFill>
                  <a:prstClr val="black"/>
                </a:solidFill>
              </a:rPr>
              <a:t>通过传感器获取数据，然后经过预处理、特征提取、特征选择、再到推理、预测或识别</a:t>
            </a:r>
          </a:p>
          <a:p>
            <a:pPr marL="342900" indent="-342900">
              <a:lnSpc>
                <a:spcPct val="115000"/>
              </a:lnSpc>
              <a:spcBef>
                <a:spcPct val="35000"/>
              </a:spcBef>
              <a:buFont typeface="Wingdings" panose="05000000000000000000" pitchFamily="2" charset="2"/>
              <a:buChar char="l"/>
            </a:pPr>
            <a:r>
              <a:rPr lang="zh-CN" altLang="en-US" sz="2000" dirty="0">
                <a:solidFill>
                  <a:prstClr val="black"/>
                </a:solidFill>
              </a:rPr>
              <a:t>特征提取与选择的好坏对最终算法的确定性起了非常关键的作用。而特征的样式目前一般都是靠人工提取特征。而手工选取特征费时费力，需要专业知识，很大程度上靠经验和运气，那么机器能不能自动的学习特征呢？深度学习的出现就这个问题提出了一种解决方案</a:t>
            </a:r>
            <a:endParaRPr lang="en-US" altLang="zh-CN" sz="2000" dirty="0">
              <a:solidFill>
                <a:prstClr val="black"/>
              </a:solidFill>
            </a:endParaRPr>
          </a:p>
        </p:txBody>
      </p:sp>
      <p:pic>
        <p:nvPicPr>
          <p:cNvPr id="25"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76" y="2643412"/>
            <a:ext cx="6705424" cy="873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a:xfrm>
            <a:off x="8610600" y="6356354"/>
            <a:ext cx="2743200" cy="365125"/>
          </a:xfrm>
          <a:prstGeom prst="rect">
            <a:avLst/>
          </a:prstGeom>
        </p:spPr>
        <p:txBody>
          <a:bodyPr vert="horz" lIns="91436" tIns="45718" rIns="91436" bIns="45718"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fld id="{888F8D02-9041-4C59-BC62-13DE0E5C6713}" type="slidenum">
              <a:rPr lang="zh-CN" altLang="en-US" smtClean="0">
                <a:solidFill>
                  <a:prstClr val="black">
                    <a:tint val="75000"/>
                  </a:prstClr>
                </a:solidFill>
              </a:rPr>
              <a:t>56</a:t>
            </a:fld>
            <a:endParaRPr lang="zh-CN" altLang="en-US">
              <a:solidFill>
                <a:prstClr val="black">
                  <a:tint val="75000"/>
                </a:prstClr>
              </a:solidFill>
            </a:endParaRPr>
          </a:p>
        </p:txBody>
      </p:sp>
      <p:sp>
        <p:nvSpPr>
          <p:cNvPr id="22" name="标题 1"/>
          <p:cNvSpPr>
            <a:spLocks noGrp="1"/>
          </p:cNvSpPr>
          <p:nvPr>
            <p:ph type="title"/>
          </p:nvPr>
        </p:nvSpPr>
        <p:spPr>
          <a:xfrm>
            <a:off x="0" y="0"/>
            <a:ext cx="9144000" cy="765175"/>
          </a:xfrm>
        </p:spPr>
        <p:txBody>
          <a:bodyPr/>
          <a:lstStyle/>
          <a:p>
            <a:r>
              <a:rPr lang="zh-CN" altLang="en-US" sz="4000" dirty="0">
                <a:latin typeface="+mj-ea"/>
              </a:rPr>
              <a:t>深度学习</a:t>
            </a:r>
            <a:endParaRPr lang="zh-CN" altLang="en-US" dirty="0"/>
          </a:p>
        </p:txBody>
      </p:sp>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101498" y="1771224"/>
            <a:ext cx="7928207" cy="438580"/>
          </a:xfrm>
          <a:prstGeom prst="rect">
            <a:avLst/>
          </a:prstGeom>
        </p:spPr>
        <p:txBody>
          <a:bodyPr wrap="square" lIns="68577" tIns="34289" rIns="68577" bIns="34289">
            <a:spAutoFit/>
          </a:bodyPr>
          <a:lstStyle/>
          <a:p>
            <a:r>
              <a:rPr lang="zh-CN" altLang="en-US" sz="2400" dirty="0">
                <a:solidFill>
                  <a:prstClr val="black"/>
                </a:solidFill>
                <a:latin typeface="微软雅黑" panose="020B0503020204020204" pitchFamily="34" charset="-122"/>
              </a:rPr>
              <a:t>深度学习</a:t>
            </a:r>
            <a:endParaRPr lang="en-US" altLang="zh-CN" sz="2400" dirty="0">
              <a:solidFill>
                <a:prstClr val="black"/>
              </a:solidFill>
              <a:latin typeface="微软雅黑" panose="020B0503020204020204" pitchFamily="34" charset="-122"/>
            </a:endParaRPr>
          </a:p>
        </p:txBody>
      </p:sp>
      <p:sp>
        <p:nvSpPr>
          <p:cNvPr id="60" name="矩形 59"/>
          <p:cNvSpPr/>
          <p:nvPr/>
        </p:nvSpPr>
        <p:spPr bwMode="auto">
          <a:xfrm>
            <a:off x="224486" y="1638301"/>
            <a:ext cx="830796" cy="5715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solidFill>
                <a:prstClr val="white"/>
              </a:solidFill>
            </a:endParaRPr>
          </a:p>
        </p:txBody>
      </p:sp>
      <p:sp>
        <p:nvSpPr>
          <p:cNvPr id="58" name="TextBox 57"/>
          <p:cNvSpPr txBox="1"/>
          <p:nvPr/>
        </p:nvSpPr>
        <p:spPr>
          <a:xfrm>
            <a:off x="639880" y="2330516"/>
            <a:ext cx="8134868" cy="2385846"/>
          </a:xfrm>
          <a:prstGeom prst="rect">
            <a:avLst/>
          </a:prstGeom>
          <a:noFill/>
        </p:spPr>
        <p:txBody>
          <a:bodyPr wrap="square" rtlCol="0">
            <a:spAutoFit/>
          </a:bodyPr>
          <a:lstStyle/>
          <a:p>
            <a:pPr marL="342900" indent="-342900">
              <a:lnSpc>
                <a:spcPct val="115000"/>
              </a:lnSpc>
              <a:spcBef>
                <a:spcPct val="35000"/>
              </a:spcBef>
              <a:buFont typeface="Wingdings" panose="05000000000000000000" pitchFamily="2" charset="2"/>
              <a:buChar char="l"/>
            </a:pPr>
            <a:r>
              <a:rPr lang="zh-CN" altLang="en-US" dirty="0">
                <a:solidFill>
                  <a:prstClr val="black"/>
                </a:solidFill>
              </a:rPr>
              <a:t>深度学习的历史可以追溯到</a:t>
            </a:r>
            <a:r>
              <a:rPr lang="en-US" altLang="zh-CN" dirty="0">
                <a:solidFill>
                  <a:prstClr val="black"/>
                </a:solidFill>
              </a:rPr>
              <a:t>20</a:t>
            </a:r>
            <a:r>
              <a:rPr lang="zh-CN" altLang="en-US" dirty="0">
                <a:solidFill>
                  <a:prstClr val="black"/>
                </a:solidFill>
              </a:rPr>
              <a:t>世纪</a:t>
            </a:r>
            <a:r>
              <a:rPr lang="en-US" altLang="zh-CN" dirty="0">
                <a:solidFill>
                  <a:prstClr val="black"/>
                </a:solidFill>
              </a:rPr>
              <a:t>40</a:t>
            </a:r>
            <a:r>
              <a:rPr lang="zh-CN" altLang="en-US" dirty="0">
                <a:solidFill>
                  <a:prstClr val="black"/>
                </a:solidFill>
              </a:rPr>
              <a:t>年代，自</a:t>
            </a:r>
            <a:r>
              <a:rPr lang="en-US" altLang="zh-CN" dirty="0">
                <a:solidFill>
                  <a:prstClr val="black"/>
                </a:solidFill>
              </a:rPr>
              <a:t>2006</a:t>
            </a:r>
            <a:r>
              <a:rPr lang="zh-CN" altLang="en-US" dirty="0">
                <a:solidFill>
                  <a:prstClr val="black"/>
                </a:solidFill>
              </a:rPr>
              <a:t>年，深度学习（</a:t>
            </a:r>
            <a:r>
              <a:rPr lang="en-US" altLang="zh-CN" dirty="0">
                <a:solidFill>
                  <a:prstClr val="black"/>
                </a:solidFill>
              </a:rPr>
              <a:t>Deep Learning</a:t>
            </a:r>
            <a:r>
              <a:rPr lang="zh-CN" altLang="en-US" dirty="0">
                <a:solidFill>
                  <a:prstClr val="black"/>
                </a:solidFill>
              </a:rPr>
              <a:t>）已经成为机器学习研究中的一个新兴领域，通常也被叫做深层结构学习或分层学习。其动机在于建立、模拟人脑进行分析学习的神经网络，它模拟人脑的机制来解释数据</a:t>
            </a:r>
          </a:p>
          <a:p>
            <a:pPr marL="342900" indent="-342900">
              <a:lnSpc>
                <a:spcPct val="115000"/>
              </a:lnSpc>
              <a:spcBef>
                <a:spcPct val="35000"/>
              </a:spcBef>
              <a:buFont typeface="Wingdings" panose="05000000000000000000" pitchFamily="2" charset="2"/>
              <a:buChar char="l"/>
            </a:pPr>
            <a:r>
              <a:rPr lang="zh-CN" altLang="en-US" dirty="0">
                <a:solidFill>
                  <a:prstClr val="black"/>
                </a:solidFill>
              </a:rPr>
              <a:t>深度学习的概念源于人工神经网络的研究，含多隐层的多层感知器就是一种深度学习结构。深度学习通过组合低层特征形成更加抽象的高层表示属性类别或特征，来发现数据的分布式特征表示</a:t>
            </a:r>
            <a:endParaRPr lang="en-US" altLang="zh-CN" dirty="0">
              <a:solidFill>
                <a:prstClr val="black"/>
              </a:solidFill>
            </a:endParaRPr>
          </a:p>
        </p:txBody>
      </p:sp>
      <p:sp>
        <p:nvSpPr>
          <p:cNvPr id="2" name="灯片编号占位符 1"/>
          <p:cNvSpPr>
            <a:spLocks noGrp="1"/>
          </p:cNvSpPr>
          <p:nvPr>
            <p:ph type="sldNum" sz="quarter" idx="12"/>
          </p:nvPr>
        </p:nvSpPr>
        <p:spPr>
          <a:xfrm>
            <a:off x="8610600" y="6356354"/>
            <a:ext cx="2743200" cy="365125"/>
          </a:xfrm>
          <a:prstGeom prst="rect">
            <a:avLst/>
          </a:prstGeom>
        </p:spPr>
        <p:txBody>
          <a:bodyPr vert="horz" lIns="91436" tIns="45718" rIns="91436" bIns="45718"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fld id="{888F8D02-9041-4C59-BC62-13DE0E5C6713}" type="slidenum">
              <a:rPr lang="zh-CN" altLang="en-US" smtClean="0">
                <a:solidFill>
                  <a:prstClr val="black">
                    <a:tint val="75000"/>
                  </a:prstClr>
                </a:solidFill>
              </a:rPr>
              <a:t>57</a:t>
            </a:fld>
            <a:endParaRPr lang="zh-CN" altLang="en-US">
              <a:solidFill>
                <a:prstClr val="black">
                  <a:tint val="75000"/>
                </a:prstClr>
              </a:solidFill>
            </a:endParaRPr>
          </a:p>
        </p:txBody>
      </p:sp>
      <p:sp>
        <p:nvSpPr>
          <p:cNvPr id="21" name="标题 1"/>
          <p:cNvSpPr>
            <a:spLocks noGrp="1"/>
          </p:cNvSpPr>
          <p:nvPr>
            <p:ph type="title"/>
          </p:nvPr>
        </p:nvSpPr>
        <p:spPr>
          <a:xfrm>
            <a:off x="0" y="0"/>
            <a:ext cx="9144000" cy="765175"/>
          </a:xfrm>
        </p:spPr>
        <p:txBody>
          <a:bodyPr/>
          <a:lstStyle/>
          <a:p>
            <a:r>
              <a:rPr lang="zh-CN" altLang="en-US" sz="4000" dirty="0">
                <a:latin typeface="+mj-ea"/>
              </a:rPr>
              <a:t>深度学习</a:t>
            </a:r>
            <a:endParaRPr lang="zh-CN" altLang="en-US" dirty="0"/>
          </a:p>
        </p:txBody>
      </p:sp>
    </p:spTree>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mj-ea"/>
              </a:rPr>
              <a:t>深度学习</a:t>
            </a:r>
            <a:endParaRPr lang="zh-CN" altLang="en-US" dirty="0"/>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58</a:t>
            </a:fld>
            <a:endParaRPr lang="ja-JP" altLang="en-US"/>
          </a:p>
        </p:txBody>
      </p:sp>
      <p:sp>
        <p:nvSpPr>
          <p:cNvPr id="5" name="TextBox 55"/>
          <p:cNvSpPr txBox="1"/>
          <p:nvPr/>
        </p:nvSpPr>
        <p:spPr>
          <a:xfrm>
            <a:off x="502333" y="898293"/>
            <a:ext cx="8184359" cy="5117042"/>
          </a:xfrm>
          <a:prstGeom prst="rect">
            <a:avLst/>
          </a:prstGeom>
          <a:noFill/>
        </p:spPr>
        <p:txBody>
          <a:bodyPr wrap="square" rtlCol="0">
            <a:spAutoFit/>
          </a:bodyPr>
          <a:lstStyle/>
          <a:p>
            <a:pPr marL="342900" indent="-342900">
              <a:lnSpc>
                <a:spcPct val="125000"/>
              </a:lnSpc>
              <a:buFont typeface="Wingdings" panose="05000000000000000000" pitchFamily="2" charset="2"/>
              <a:buChar char="l"/>
            </a:pPr>
            <a:r>
              <a:rPr lang="zh-CN" altLang="en-US" sz="2400" dirty="0"/>
              <a:t>是一个由线性阈值元件组成的单层（或多层）神经元的神经网络</a:t>
            </a:r>
          </a:p>
          <a:p>
            <a:pPr marL="342900" indent="-342900">
              <a:lnSpc>
                <a:spcPct val="125000"/>
              </a:lnSpc>
              <a:buFont typeface="Wingdings" panose="05000000000000000000" pitchFamily="2" charset="2"/>
              <a:buChar char="l"/>
            </a:pPr>
            <a:r>
              <a:rPr lang="zh-CN" altLang="en-US" sz="2400" dirty="0"/>
              <a:t>当输入的加权和大于或等于阈值时，输出为</a:t>
            </a:r>
            <a:r>
              <a:rPr lang="en-US" altLang="zh-CN" sz="2400" dirty="0"/>
              <a:t>1</a:t>
            </a:r>
            <a:r>
              <a:rPr lang="zh-CN" altLang="en-US" sz="2400" dirty="0"/>
              <a:t>，否则为</a:t>
            </a:r>
            <a:r>
              <a:rPr lang="en-US" altLang="zh-CN" sz="2400" dirty="0"/>
              <a:t>0</a:t>
            </a:r>
          </a:p>
          <a:p>
            <a:pPr marL="342900" indent="-342900">
              <a:lnSpc>
                <a:spcPct val="125000"/>
              </a:lnSpc>
              <a:buFont typeface="Wingdings" panose="05000000000000000000" pitchFamily="2" charset="2"/>
              <a:buChar char="l"/>
            </a:pPr>
            <a:r>
              <a:rPr lang="zh-CN" altLang="en-US" sz="2400" dirty="0"/>
              <a:t>模型假定神经元中间的耦合程度（即加权系数</a:t>
            </a:r>
            <a:r>
              <a:rPr lang="en-US" altLang="zh-CN" sz="2400" dirty="0"/>
              <a:t>W</a:t>
            </a:r>
            <a:r>
              <a:rPr lang="zh-CN" altLang="en-US" sz="2400" dirty="0"/>
              <a:t>）可变，这样，该模型可以学习</a:t>
            </a:r>
            <a:endParaRPr lang="en-US" altLang="zh-CN" sz="2400" dirty="0"/>
          </a:p>
          <a:p>
            <a:pPr marL="342900" indent="-342900">
              <a:lnSpc>
                <a:spcPct val="125000"/>
              </a:lnSpc>
              <a:buFont typeface="Wingdings" panose="05000000000000000000" pitchFamily="2" charset="2"/>
              <a:buChar char="l"/>
            </a:pPr>
            <a:r>
              <a:rPr lang="zh-CN" altLang="en-US" sz="2400" dirty="0"/>
              <a:t>当感知器用于两类模式的分类时，相当于在高维样本空间中，用一个超平面将两类样本分开</a:t>
            </a:r>
          </a:p>
          <a:p>
            <a:pPr marL="342900" indent="-342900">
              <a:lnSpc>
                <a:spcPct val="125000"/>
              </a:lnSpc>
              <a:buFont typeface="Wingdings" panose="05000000000000000000" pitchFamily="2" charset="2"/>
              <a:buChar char="l"/>
            </a:pPr>
            <a:r>
              <a:rPr lang="zh-CN" altLang="en-US" sz="2400" dirty="0"/>
              <a:t>神经网络的学习过程就是神经网络参数的设定过程</a:t>
            </a:r>
          </a:p>
          <a:p>
            <a:pPr marL="342900" indent="-342900">
              <a:lnSpc>
                <a:spcPct val="125000"/>
              </a:lnSpc>
              <a:buFont typeface="Wingdings" panose="05000000000000000000" pitchFamily="2" charset="2"/>
              <a:buChar char="l"/>
            </a:pPr>
            <a:r>
              <a:rPr lang="zh-CN" altLang="en-US" sz="2400" dirty="0"/>
              <a:t>一个神经元网络结构确定之后，需要对一系列参数（权重、阈值等）进行有效的设定。这个过程叫做学习或训练过程，此时的方法叫学习算法</a:t>
            </a:r>
          </a:p>
        </p:txBody>
      </p:sp>
    </p:spTree>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101498" y="1352181"/>
            <a:ext cx="7928207" cy="438580"/>
          </a:xfrm>
          <a:prstGeom prst="rect">
            <a:avLst/>
          </a:prstGeom>
        </p:spPr>
        <p:txBody>
          <a:bodyPr wrap="square" lIns="68577" tIns="34289" rIns="68577" bIns="34289">
            <a:spAutoFit/>
          </a:bodyPr>
          <a:lstStyle/>
          <a:p>
            <a:r>
              <a:rPr lang="zh-CN" altLang="en-US" sz="2400" dirty="0">
                <a:solidFill>
                  <a:prstClr val="black"/>
                </a:solidFill>
                <a:latin typeface="微软雅黑" panose="020B0503020204020204" pitchFamily="34" charset="-122"/>
              </a:rPr>
              <a:t>人脑的视觉机理</a:t>
            </a:r>
            <a:endParaRPr lang="en-US" altLang="zh-CN" sz="2400" dirty="0">
              <a:solidFill>
                <a:prstClr val="black"/>
              </a:solidFill>
              <a:latin typeface="微软雅黑" panose="020B0503020204020204" pitchFamily="34" charset="-122"/>
            </a:endParaRPr>
          </a:p>
        </p:txBody>
      </p:sp>
      <p:sp>
        <p:nvSpPr>
          <p:cNvPr id="60" name="矩形 59"/>
          <p:cNvSpPr/>
          <p:nvPr/>
        </p:nvSpPr>
        <p:spPr bwMode="auto">
          <a:xfrm>
            <a:off x="224486" y="1219258"/>
            <a:ext cx="830796" cy="5715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solidFill>
                <a:prstClr val="white"/>
              </a:solidFill>
            </a:endParaRPr>
          </a:p>
        </p:txBody>
      </p:sp>
      <p:sp>
        <p:nvSpPr>
          <p:cNvPr id="58" name="TextBox 57"/>
          <p:cNvSpPr txBox="1"/>
          <p:nvPr/>
        </p:nvSpPr>
        <p:spPr>
          <a:xfrm>
            <a:off x="639880" y="1911473"/>
            <a:ext cx="8134868" cy="1333250"/>
          </a:xfrm>
          <a:prstGeom prst="rect">
            <a:avLst/>
          </a:prstGeom>
          <a:noFill/>
        </p:spPr>
        <p:txBody>
          <a:bodyPr wrap="square" rtlCol="0">
            <a:spAutoFit/>
          </a:bodyPr>
          <a:lstStyle/>
          <a:p>
            <a:pPr marL="342900" indent="-342900">
              <a:lnSpc>
                <a:spcPct val="115000"/>
              </a:lnSpc>
              <a:spcBef>
                <a:spcPct val="35000"/>
              </a:spcBef>
              <a:buFont typeface="Wingdings" panose="05000000000000000000" pitchFamily="2" charset="2"/>
              <a:buChar char="l"/>
            </a:pPr>
            <a:r>
              <a:rPr lang="en-US" altLang="zh-CN" dirty="0">
                <a:solidFill>
                  <a:prstClr val="black"/>
                </a:solidFill>
              </a:rPr>
              <a:t>1981</a:t>
            </a:r>
            <a:r>
              <a:rPr lang="zh-CN" altLang="en-US" dirty="0">
                <a:solidFill>
                  <a:prstClr val="black"/>
                </a:solidFill>
              </a:rPr>
              <a:t>年的诺贝尔医学奖获得者 </a:t>
            </a:r>
            <a:r>
              <a:rPr lang="en-US" altLang="zh-CN" dirty="0">
                <a:solidFill>
                  <a:prstClr val="black"/>
                </a:solidFill>
              </a:rPr>
              <a:t>David Hubel</a:t>
            </a:r>
            <a:r>
              <a:rPr lang="zh-CN" altLang="en-US" dirty="0">
                <a:solidFill>
                  <a:prstClr val="black"/>
                </a:solidFill>
              </a:rPr>
              <a:t>和</a:t>
            </a:r>
            <a:r>
              <a:rPr lang="en-US" altLang="zh-CN" dirty="0" err="1">
                <a:solidFill>
                  <a:prstClr val="black"/>
                </a:solidFill>
              </a:rPr>
              <a:t>Torsten</a:t>
            </a:r>
            <a:r>
              <a:rPr lang="en-US" altLang="zh-CN" dirty="0">
                <a:solidFill>
                  <a:prstClr val="black"/>
                </a:solidFill>
              </a:rPr>
              <a:t> Wiesel</a:t>
            </a:r>
            <a:r>
              <a:rPr lang="zh-CN" altLang="en-US" dirty="0">
                <a:solidFill>
                  <a:prstClr val="black"/>
                </a:solidFill>
              </a:rPr>
              <a:t>发现了视觉系统的信息处理机制，他们发现了一种被称为“方向选择性细胞的神经元细胞，当瞳孔发现了眼前的物体的边缘，而且这个边缘指向某个方向时，这种神经元细胞就会活跃</a:t>
            </a:r>
            <a:endParaRPr lang="en-US" altLang="zh-CN" dirty="0">
              <a:solidFill>
                <a:prstClr val="black"/>
              </a:solidFill>
            </a:endParaRPr>
          </a:p>
        </p:txBody>
      </p:sp>
      <p:pic>
        <p:nvPicPr>
          <p:cNvPr id="20" name="Picture 4"/>
          <p:cNvPicPr>
            <a:picLocks noChangeAspect="1" noChangeArrowheads="1"/>
          </p:cNvPicPr>
          <p:nvPr/>
        </p:nvPicPr>
        <p:blipFill>
          <a:blip r:embed="rId3">
            <a:extLst>
              <a:ext uri="{28A0092B-C50C-407E-A947-70E740481C1C}">
                <a14:useLocalDpi xmlns:a14="http://schemas.microsoft.com/office/drawing/2010/main" val="0"/>
              </a:ext>
            </a:extLst>
          </a:blip>
          <a:srcRect l="29282" t="28125" r="19179" b="21875"/>
          <a:stretch>
            <a:fillRect/>
          </a:stretch>
        </p:blipFill>
        <p:spPr bwMode="auto">
          <a:xfrm>
            <a:off x="2350087" y="3648521"/>
            <a:ext cx="4286250"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a:xfrm>
            <a:off x="8610600" y="6356354"/>
            <a:ext cx="2743200" cy="365125"/>
          </a:xfrm>
          <a:prstGeom prst="rect">
            <a:avLst/>
          </a:prstGeom>
        </p:spPr>
        <p:txBody>
          <a:bodyPr vert="horz" lIns="91436" tIns="45718" rIns="91436" bIns="45718"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fld id="{888F8D02-9041-4C59-BC62-13DE0E5C6713}" type="slidenum">
              <a:rPr lang="zh-CN" altLang="en-US" smtClean="0">
                <a:solidFill>
                  <a:prstClr val="black">
                    <a:tint val="75000"/>
                  </a:prstClr>
                </a:solidFill>
              </a:rPr>
              <a:t>59</a:t>
            </a:fld>
            <a:endParaRPr lang="zh-CN" altLang="en-US">
              <a:solidFill>
                <a:prstClr val="black">
                  <a:tint val="75000"/>
                </a:prstClr>
              </a:solidFill>
            </a:endParaRPr>
          </a:p>
        </p:txBody>
      </p:sp>
      <p:sp>
        <p:nvSpPr>
          <p:cNvPr id="22" name="标题 1"/>
          <p:cNvSpPr>
            <a:spLocks noGrp="1"/>
          </p:cNvSpPr>
          <p:nvPr>
            <p:ph type="title"/>
          </p:nvPr>
        </p:nvSpPr>
        <p:spPr>
          <a:xfrm>
            <a:off x="0" y="0"/>
            <a:ext cx="9144000" cy="765175"/>
          </a:xfrm>
        </p:spPr>
        <p:txBody>
          <a:bodyPr/>
          <a:lstStyle/>
          <a:p>
            <a:r>
              <a:rPr lang="zh-CN" altLang="en-US" sz="4000" dirty="0">
                <a:latin typeface="+mj-ea"/>
              </a:rPr>
              <a:t>深度学习</a:t>
            </a:r>
            <a:endParaRPr lang="zh-CN" altLang="en-US" dirty="0"/>
          </a:p>
        </p:txBody>
      </p:sp>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身高预测的机器学习</a:t>
            </a:r>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6</a:t>
            </a:fld>
            <a:endParaRPr lang="ja-JP" altLang="en-US"/>
          </a:p>
        </p:txBody>
      </p:sp>
      <p:pic>
        <p:nvPicPr>
          <p:cNvPr id="5" name="图片 4"/>
          <p:cNvPicPr>
            <a:picLocks noChangeAspect="1"/>
          </p:cNvPicPr>
          <p:nvPr/>
        </p:nvPicPr>
        <p:blipFill>
          <a:blip r:embed="rId3"/>
          <a:stretch>
            <a:fillRect/>
          </a:stretch>
        </p:blipFill>
        <p:spPr>
          <a:xfrm>
            <a:off x="43827" y="1066862"/>
            <a:ext cx="9121263" cy="4888859"/>
          </a:xfrm>
          <a:prstGeom prst="rect">
            <a:avLst/>
          </a:prstGeom>
        </p:spPr>
      </p:pic>
    </p:spTree>
  </p:cSld>
  <p:clrMapOvr>
    <a:masterClrMapping/>
  </p:clrMapOvr>
  <p:transition>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101498" y="1352181"/>
            <a:ext cx="7928207" cy="438580"/>
          </a:xfrm>
          <a:prstGeom prst="rect">
            <a:avLst/>
          </a:prstGeom>
        </p:spPr>
        <p:txBody>
          <a:bodyPr wrap="square" lIns="68577" tIns="34289" rIns="68577" bIns="34289">
            <a:spAutoFit/>
          </a:bodyPr>
          <a:lstStyle/>
          <a:p>
            <a:r>
              <a:rPr lang="zh-CN" altLang="en-US" sz="2400" dirty="0">
                <a:solidFill>
                  <a:prstClr val="black"/>
                </a:solidFill>
                <a:latin typeface="微软雅黑" panose="020B0503020204020204" pitchFamily="34" charset="-122"/>
              </a:rPr>
              <a:t>人脑的视觉机理</a:t>
            </a:r>
            <a:endParaRPr lang="en-US" altLang="zh-CN" sz="2400" dirty="0">
              <a:solidFill>
                <a:prstClr val="black"/>
              </a:solidFill>
              <a:latin typeface="微软雅黑" panose="020B0503020204020204" pitchFamily="34" charset="-122"/>
            </a:endParaRPr>
          </a:p>
        </p:txBody>
      </p:sp>
      <p:sp>
        <p:nvSpPr>
          <p:cNvPr id="60" name="矩形 59"/>
          <p:cNvSpPr/>
          <p:nvPr/>
        </p:nvSpPr>
        <p:spPr bwMode="auto">
          <a:xfrm>
            <a:off x="224486" y="1219258"/>
            <a:ext cx="830796" cy="5715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solidFill>
                <a:prstClr val="white"/>
              </a:solidFill>
            </a:endParaRPr>
          </a:p>
        </p:txBody>
      </p:sp>
      <p:sp>
        <p:nvSpPr>
          <p:cNvPr id="58" name="TextBox 57"/>
          <p:cNvSpPr txBox="1"/>
          <p:nvPr/>
        </p:nvSpPr>
        <p:spPr>
          <a:xfrm>
            <a:off x="639884" y="2084186"/>
            <a:ext cx="8134868" cy="1014701"/>
          </a:xfrm>
          <a:prstGeom prst="rect">
            <a:avLst/>
          </a:prstGeom>
          <a:noFill/>
        </p:spPr>
        <p:txBody>
          <a:bodyPr wrap="square" rtlCol="0">
            <a:spAutoFit/>
          </a:bodyPr>
          <a:lstStyle/>
          <a:p>
            <a:pPr marL="342900" indent="-342900">
              <a:lnSpc>
                <a:spcPct val="115000"/>
              </a:lnSpc>
              <a:spcBef>
                <a:spcPct val="35000"/>
              </a:spcBef>
              <a:buFont typeface="Wingdings" panose="05000000000000000000" pitchFamily="2" charset="2"/>
              <a:buChar char="l"/>
            </a:pPr>
            <a:r>
              <a:rPr lang="zh-CN" altLang="en-US" dirty="0">
                <a:solidFill>
                  <a:prstClr val="black"/>
                </a:solidFill>
              </a:rPr>
              <a:t>由此可知人的视觉系统的信息处理是分级的，高层的特征是低层特征的组合，从低层到高层的特征表示越来越抽象，越来越能表现语义或者意图，抽象层面越高，存在的可能猜测就越少，就越利于分类</a:t>
            </a:r>
            <a:endParaRPr lang="en-US" altLang="zh-CN" dirty="0">
              <a:solidFill>
                <a:prstClr val="black"/>
              </a:solidFill>
            </a:endParaRPr>
          </a:p>
        </p:txBody>
      </p:sp>
      <p:pic>
        <p:nvPicPr>
          <p:cNvPr id="21" name="Picture 4"/>
          <p:cNvPicPr>
            <a:picLocks noChangeAspect="1" noChangeArrowheads="1"/>
          </p:cNvPicPr>
          <p:nvPr/>
        </p:nvPicPr>
        <p:blipFill>
          <a:blip r:embed="rId3">
            <a:extLst>
              <a:ext uri="{28A0092B-C50C-407E-A947-70E740481C1C}">
                <a14:useLocalDpi xmlns:a14="http://schemas.microsoft.com/office/drawing/2010/main" val="0"/>
              </a:ext>
            </a:extLst>
          </a:blip>
          <a:srcRect l="28696" t="17708" r="19179" b="12639"/>
          <a:stretch>
            <a:fillRect/>
          </a:stretch>
        </p:blipFill>
        <p:spPr bwMode="auto">
          <a:xfrm>
            <a:off x="2351925" y="3329972"/>
            <a:ext cx="4405520" cy="259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a:xfrm>
            <a:off x="8610600" y="6356354"/>
            <a:ext cx="2743200" cy="365125"/>
          </a:xfrm>
          <a:prstGeom prst="rect">
            <a:avLst/>
          </a:prstGeom>
        </p:spPr>
        <p:txBody>
          <a:bodyPr vert="horz" lIns="91436" tIns="45718" rIns="91436" bIns="45718"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fld id="{888F8D02-9041-4C59-BC62-13DE0E5C6713}" type="slidenum">
              <a:rPr lang="zh-CN" altLang="en-US" smtClean="0">
                <a:solidFill>
                  <a:prstClr val="black">
                    <a:tint val="75000"/>
                  </a:prstClr>
                </a:solidFill>
              </a:rPr>
              <a:t>60</a:t>
            </a:fld>
            <a:endParaRPr lang="zh-CN" altLang="en-US">
              <a:solidFill>
                <a:prstClr val="black">
                  <a:tint val="75000"/>
                </a:prstClr>
              </a:solidFill>
            </a:endParaRPr>
          </a:p>
        </p:txBody>
      </p:sp>
      <p:sp>
        <p:nvSpPr>
          <p:cNvPr id="22" name="标题 1"/>
          <p:cNvSpPr>
            <a:spLocks noGrp="1"/>
          </p:cNvSpPr>
          <p:nvPr>
            <p:ph type="title"/>
          </p:nvPr>
        </p:nvSpPr>
        <p:spPr>
          <a:xfrm>
            <a:off x="0" y="0"/>
            <a:ext cx="9144000" cy="765175"/>
          </a:xfrm>
        </p:spPr>
        <p:txBody>
          <a:bodyPr/>
          <a:lstStyle/>
          <a:p>
            <a:r>
              <a:rPr lang="zh-CN" altLang="en-US" sz="4000" dirty="0">
                <a:latin typeface="+mj-ea"/>
              </a:rPr>
              <a:t>深度学习</a:t>
            </a:r>
            <a:endParaRPr lang="zh-CN" altLang="en-US" dirty="0"/>
          </a:p>
        </p:txBody>
      </p:sp>
    </p:spTree>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941950" y="1194820"/>
            <a:ext cx="7928207" cy="438580"/>
          </a:xfrm>
          <a:prstGeom prst="rect">
            <a:avLst/>
          </a:prstGeom>
        </p:spPr>
        <p:txBody>
          <a:bodyPr wrap="square" lIns="68577" tIns="34289" rIns="68577" bIns="34289">
            <a:spAutoFit/>
          </a:bodyPr>
          <a:lstStyle/>
          <a:p>
            <a:r>
              <a:rPr lang="zh-CN" altLang="en-US" sz="2400" dirty="0">
                <a:solidFill>
                  <a:prstClr val="black"/>
                </a:solidFill>
                <a:latin typeface="微软雅黑" panose="020B0503020204020204" pitchFamily="34" charset="-122"/>
              </a:rPr>
              <a:t>人工神经网络</a:t>
            </a:r>
            <a:endParaRPr lang="en-US" altLang="zh-CN" sz="2400" dirty="0">
              <a:solidFill>
                <a:prstClr val="black"/>
              </a:solidFill>
              <a:latin typeface="微软雅黑" panose="020B0503020204020204" pitchFamily="34" charset="-122"/>
            </a:endParaRPr>
          </a:p>
        </p:txBody>
      </p:sp>
      <p:sp>
        <p:nvSpPr>
          <p:cNvPr id="21" name="TextBox 20"/>
          <p:cNvSpPr txBox="1"/>
          <p:nvPr/>
        </p:nvSpPr>
        <p:spPr>
          <a:xfrm>
            <a:off x="639881" y="2330516"/>
            <a:ext cx="4563255" cy="3410742"/>
          </a:xfrm>
          <a:prstGeom prst="rect">
            <a:avLst/>
          </a:prstGeom>
          <a:noFill/>
        </p:spPr>
        <p:txBody>
          <a:bodyPr wrap="square" rtlCol="0">
            <a:spAutoFit/>
          </a:bodyPr>
          <a:lstStyle/>
          <a:p>
            <a:pPr marL="342900" indent="-342900">
              <a:lnSpc>
                <a:spcPct val="115000"/>
              </a:lnSpc>
              <a:spcBef>
                <a:spcPct val="35000"/>
              </a:spcBef>
              <a:buFont typeface="Wingdings" panose="05000000000000000000" pitchFamily="2" charset="2"/>
              <a:buChar char="l"/>
            </a:pPr>
            <a:r>
              <a:rPr lang="zh-CN" altLang="en-US" dirty="0">
                <a:solidFill>
                  <a:prstClr val="black"/>
                </a:solidFill>
              </a:rPr>
              <a:t>人工神经网络（</a:t>
            </a:r>
            <a:r>
              <a:rPr lang="en-US" altLang="zh-CN" dirty="0">
                <a:solidFill>
                  <a:prstClr val="black"/>
                </a:solidFill>
              </a:rPr>
              <a:t>Artificial neural network, ANN</a:t>
            </a:r>
            <a:r>
              <a:rPr lang="zh-CN" altLang="en-US" dirty="0">
                <a:solidFill>
                  <a:prstClr val="black"/>
                </a:solidFill>
              </a:rPr>
              <a:t>），简称神经网络（</a:t>
            </a:r>
            <a:r>
              <a:rPr lang="en-US" altLang="zh-CN" dirty="0">
                <a:solidFill>
                  <a:prstClr val="black"/>
                </a:solidFill>
              </a:rPr>
              <a:t>NN</a:t>
            </a:r>
            <a:r>
              <a:rPr lang="zh-CN" altLang="en-US" dirty="0">
                <a:solidFill>
                  <a:prstClr val="black"/>
                </a:solidFill>
              </a:rPr>
              <a:t>）</a:t>
            </a:r>
          </a:p>
          <a:p>
            <a:pPr marL="342900" indent="-342900">
              <a:lnSpc>
                <a:spcPct val="115000"/>
              </a:lnSpc>
              <a:spcBef>
                <a:spcPct val="35000"/>
              </a:spcBef>
              <a:buFont typeface="Wingdings" panose="05000000000000000000" pitchFamily="2" charset="2"/>
              <a:buChar char="l"/>
            </a:pPr>
            <a:r>
              <a:rPr lang="zh-CN" altLang="en-US" dirty="0">
                <a:solidFill>
                  <a:prstClr val="black"/>
                </a:solidFill>
              </a:rPr>
              <a:t>神经网络其实就是按照一定规则连接起来的多个神经元</a:t>
            </a:r>
            <a:endParaRPr lang="en-US" altLang="zh-CN" dirty="0">
              <a:solidFill>
                <a:prstClr val="black"/>
              </a:solidFill>
            </a:endParaRPr>
          </a:p>
          <a:p>
            <a:pPr marL="342900" indent="-342900">
              <a:lnSpc>
                <a:spcPct val="115000"/>
              </a:lnSpc>
              <a:spcBef>
                <a:spcPct val="35000"/>
              </a:spcBef>
              <a:buFont typeface="Wingdings" panose="05000000000000000000" pitchFamily="2" charset="2"/>
              <a:buChar char="l"/>
            </a:pPr>
            <a:endParaRPr lang="zh-CN" altLang="en-US" dirty="0">
              <a:solidFill>
                <a:prstClr val="black"/>
              </a:solidFill>
            </a:endParaRPr>
          </a:p>
          <a:p>
            <a:pPr marL="342900" indent="-342900">
              <a:lnSpc>
                <a:spcPct val="115000"/>
              </a:lnSpc>
              <a:spcBef>
                <a:spcPct val="35000"/>
              </a:spcBef>
              <a:buFont typeface="Wingdings" panose="05000000000000000000" pitchFamily="2" charset="2"/>
              <a:buChar char="l"/>
            </a:pPr>
            <a:r>
              <a:rPr lang="zh-CN" altLang="en-US" dirty="0">
                <a:solidFill>
                  <a:prstClr val="black"/>
                </a:solidFill>
              </a:rPr>
              <a:t>神经元：	                           </a:t>
            </a:r>
            <a:r>
              <a:rPr lang="en-US" altLang="zh-CN" dirty="0">
                <a:solidFill>
                  <a:prstClr val="black"/>
                </a:solidFill>
              </a:rPr>
              <a:t>,</a:t>
            </a:r>
          </a:p>
          <a:p>
            <a:pPr>
              <a:lnSpc>
                <a:spcPct val="115000"/>
              </a:lnSpc>
              <a:spcBef>
                <a:spcPct val="35000"/>
              </a:spcBef>
            </a:pPr>
            <a:r>
              <a:rPr lang="zh-CN" altLang="en-US" dirty="0">
                <a:solidFill>
                  <a:prstClr val="black"/>
                </a:solidFill>
              </a:rPr>
              <a:t>	</a:t>
            </a:r>
            <a:endParaRPr lang="en-US" altLang="zh-CN" dirty="0">
              <a:solidFill>
                <a:prstClr val="black"/>
              </a:solidFill>
            </a:endParaRPr>
          </a:p>
          <a:p>
            <a:pPr marL="342900" indent="-342900">
              <a:lnSpc>
                <a:spcPct val="115000"/>
              </a:lnSpc>
              <a:spcBef>
                <a:spcPct val="35000"/>
              </a:spcBef>
              <a:buFont typeface="Wingdings" panose="05000000000000000000" pitchFamily="2" charset="2"/>
              <a:buChar char="l"/>
            </a:pPr>
            <a:r>
              <a:rPr lang="zh-CN" altLang="en-US" dirty="0">
                <a:solidFill>
                  <a:prstClr val="black"/>
                </a:solidFill>
              </a:rPr>
              <a:t>每个连接都有一个权值 </a:t>
            </a:r>
            <a:endParaRPr lang="en-US" altLang="zh-CN" dirty="0">
              <a:solidFill>
                <a:prstClr val="black"/>
              </a:solidFill>
            </a:endParaRPr>
          </a:p>
        </p:txBody>
      </p:sp>
      <p:pic>
        <p:nvPicPr>
          <p:cNvPr id="23"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19701" y="2457450"/>
            <a:ext cx="3650456"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文本框 16"/>
          <p:cNvSpPr txBox="1">
            <a:spLocks noChangeArrowheads="1"/>
          </p:cNvSpPr>
          <p:nvPr/>
        </p:nvSpPr>
        <p:spPr bwMode="auto">
          <a:xfrm>
            <a:off x="6137672" y="5211367"/>
            <a:ext cx="2052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200" dirty="0">
                <a:latin typeface="+mn-ea"/>
                <a:ea typeface="+mn-ea"/>
              </a:rPr>
              <a:t>一个全连接的神经网络</a:t>
            </a:r>
          </a:p>
        </p:txBody>
      </p:sp>
      <p:pic>
        <p:nvPicPr>
          <p:cNvPr id="25" name="图片 2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69021" y="3978616"/>
            <a:ext cx="1704975" cy="83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6979" y="4261162"/>
            <a:ext cx="1188622" cy="274298"/>
          </a:xfrm>
          <a:prstGeom prst="rect">
            <a:avLst/>
          </a:prstGeom>
        </p:spPr>
      </p:pic>
      <p:sp>
        <p:nvSpPr>
          <p:cNvPr id="3" name="灯片编号占位符 2"/>
          <p:cNvSpPr>
            <a:spLocks noGrp="1"/>
          </p:cNvSpPr>
          <p:nvPr>
            <p:ph type="sldNum" sz="quarter" idx="12"/>
          </p:nvPr>
        </p:nvSpPr>
        <p:spPr>
          <a:xfrm>
            <a:off x="8610600" y="6356354"/>
            <a:ext cx="2743200" cy="365125"/>
          </a:xfrm>
          <a:prstGeom prst="rect">
            <a:avLst/>
          </a:prstGeom>
        </p:spPr>
        <p:txBody>
          <a:bodyPr vert="horz" lIns="91436" tIns="45718" rIns="91436" bIns="45718"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fld id="{888F8D02-9041-4C59-BC62-13DE0E5C6713}" type="slidenum">
              <a:rPr lang="zh-CN" altLang="en-US" smtClean="0">
                <a:solidFill>
                  <a:prstClr val="black">
                    <a:tint val="75000"/>
                  </a:prstClr>
                </a:solidFill>
              </a:rPr>
              <a:t>61</a:t>
            </a:fld>
            <a:endParaRPr lang="zh-CN" altLang="en-US">
              <a:solidFill>
                <a:prstClr val="black">
                  <a:tint val="75000"/>
                </a:prstClr>
              </a:solidFill>
            </a:endParaRPr>
          </a:p>
        </p:txBody>
      </p:sp>
      <p:sp>
        <p:nvSpPr>
          <p:cNvPr id="26" name="标题 1"/>
          <p:cNvSpPr>
            <a:spLocks noGrp="1"/>
          </p:cNvSpPr>
          <p:nvPr>
            <p:ph type="title"/>
          </p:nvPr>
        </p:nvSpPr>
        <p:spPr>
          <a:xfrm>
            <a:off x="0" y="0"/>
            <a:ext cx="9144000" cy="765175"/>
          </a:xfrm>
        </p:spPr>
        <p:txBody>
          <a:bodyPr/>
          <a:lstStyle/>
          <a:p>
            <a:r>
              <a:rPr lang="zh-CN" altLang="en-US" sz="4000" dirty="0">
                <a:latin typeface="+mj-ea"/>
              </a:rPr>
              <a:t>深度学习</a:t>
            </a:r>
            <a:endParaRPr lang="zh-CN" altLang="en-US" dirty="0"/>
          </a:p>
        </p:txBody>
      </p:sp>
    </p:spTree>
  </p:cSld>
  <p:clrMapOvr>
    <a:masterClrMapping/>
  </p:clrMapOvr>
  <p:transition>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101498" y="1771224"/>
            <a:ext cx="7928207" cy="438580"/>
          </a:xfrm>
          <a:prstGeom prst="rect">
            <a:avLst/>
          </a:prstGeom>
        </p:spPr>
        <p:txBody>
          <a:bodyPr wrap="square" lIns="68577" tIns="34289" rIns="68577" bIns="34289">
            <a:spAutoFit/>
          </a:bodyPr>
          <a:lstStyle/>
          <a:p>
            <a:r>
              <a:rPr lang="zh-CN" altLang="en-US" sz="2400" dirty="0">
                <a:solidFill>
                  <a:prstClr val="black"/>
                </a:solidFill>
                <a:latin typeface="微软雅黑" panose="020B0503020204020204" pitchFamily="34" charset="-122"/>
              </a:rPr>
              <a:t>深度学习</a:t>
            </a:r>
            <a:endParaRPr lang="en-US" altLang="zh-CN" sz="2400" dirty="0">
              <a:solidFill>
                <a:prstClr val="black"/>
              </a:solidFill>
              <a:latin typeface="微软雅黑" panose="020B0503020204020204" pitchFamily="34" charset="-122"/>
            </a:endParaRPr>
          </a:p>
        </p:txBody>
      </p:sp>
      <p:sp>
        <p:nvSpPr>
          <p:cNvPr id="60" name="矩形 59"/>
          <p:cNvSpPr/>
          <p:nvPr/>
        </p:nvSpPr>
        <p:spPr bwMode="auto">
          <a:xfrm>
            <a:off x="224486" y="1638301"/>
            <a:ext cx="830796" cy="5715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solidFill>
                <a:prstClr val="white"/>
              </a:solidFill>
            </a:endParaRPr>
          </a:p>
        </p:txBody>
      </p:sp>
      <p:sp>
        <p:nvSpPr>
          <p:cNvPr id="58" name="TextBox 57"/>
          <p:cNvSpPr txBox="1"/>
          <p:nvPr/>
        </p:nvSpPr>
        <p:spPr>
          <a:xfrm>
            <a:off x="2605465" y="2209801"/>
            <a:ext cx="6173180" cy="3853940"/>
          </a:xfrm>
          <a:prstGeom prst="rect">
            <a:avLst/>
          </a:prstGeom>
          <a:noFill/>
        </p:spPr>
        <p:txBody>
          <a:bodyPr wrap="square" rtlCol="0">
            <a:spAutoFit/>
          </a:bodyPr>
          <a:lstStyle/>
          <a:p>
            <a:pPr marL="342900" indent="-342900">
              <a:lnSpc>
                <a:spcPct val="115000"/>
              </a:lnSpc>
              <a:spcBef>
                <a:spcPct val="35000"/>
              </a:spcBef>
              <a:buFont typeface="Wingdings" panose="05000000000000000000" pitchFamily="2" charset="2"/>
              <a:buChar char="l"/>
            </a:pPr>
            <a:r>
              <a:rPr lang="zh-CN" altLang="en-US" dirty="0">
                <a:solidFill>
                  <a:prstClr val="black"/>
                </a:solidFill>
              </a:rPr>
              <a:t>本质：通过构建多隐层的模型和海量训练数据，来学习更有用的特征，从而最终提升分类或预测的准确性。 “深度模型”是手段，“特征学习”是目的</a:t>
            </a:r>
          </a:p>
          <a:p>
            <a:pPr marL="342900" indent="-342900">
              <a:lnSpc>
                <a:spcPct val="115000"/>
              </a:lnSpc>
              <a:spcBef>
                <a:spcPct val="35000"/>
              </a:spcBef>
              <a:buFont typeface="Wingdings" panose="05000000000000000000" pitchFamily="2" charset="2"/>
              <a:buChar char="l"/>
            </a:pPr>
            <a:r>
              <a:rPr lang="zh-CN" altLang="en-US" dirty="0">
                <a:solidFill>
                  <a:prstClr val="black"/>
                </a:solidFill>
              </a:rPr>
              <a:t>与浅层神经网络区别：</a:t>
            </a:r>
          </a:p>
          <a:p>
            <a:pPr marL="342900" indent="-342900">
              <a:lnSpc>
                <a:spcPct val="115000"/>
              </a:lnSpc>
              <a:spcBef>
                <a:spcPct val="35000"/>
              </a:spcBef>
              <a:buFont typeface="Wingdings" panose="05000000000000000000" pitchFamily="2" charset="2"/>
              <a:buChar char="l"/>
            </a:pPr>
            <a:r>
              <a:rPr lang="en-US" altLang="zh-CN" dirty="0">
                <a:solidFill>
                  <a:prstClr val="black"/>
                </a:solidFill>
              </a:rPr>
              <a:t>1</a:t>
            </a:r>
            <a:r>
              <a:rPr lang="zh-CN" altLang="en-US" dirty="0">
                <a:solidFill>
                  <a:prstClr val="black"/>
                </a:solidFill>
              </a:rPr>
              <a:t>）强调了模型结构的深度，通常有</a:t>
            </a:r>
            <a:r>
              <a:rPr lang="en-US" altLang="zh-CN" dirty="0">
                <a:solidFill>
                  <a:prstClr val="black"/>
                </a:solidFill>
              </a:rPr>
              <a:t>5-10</a:t>
            </a:r>
            <a:r>
              <a:rPr lang="zh-CN" altLang="en-US" dirty="0">
                <a:solidFill>
                  <a:prstClr val="black"/>
                </a:solidFill>
              </a:rPr>
              <a:t>多层的隐层节点；</a:t>
            </a:r>
          </a:p>
          <a:p>
            <a:pPr marL="342900" indent="-342900">
              <a:lnSpc>
                <a:spcPct val="115000"/>
              </a:lnSpc>
              <a:spcBef>
                <a:spcPct val="35000"/>
              </a:spcBef>
              <a:buFont typeface="Wingdings" panose="05000000000000000000" pitchFamily="2" charset="2"/>
              <a:buChar char="l"/>
            </a:pPr>
            <a:r>
              <a:rPr lang="en-US" altLang="zh-CN" dirty="0">
                <a:solidFill>
                  <a:prstClr val="black"/>
                </a:solidFill>
              </a:rPr>
              <a:t>2</a:t>
            </a:r>
            <a:r>
              <a:rPr lang="zh-CN" altLang="en-US" dirty="0">
                <a:solidFill>
                  <a:prstClr val="black"/>
                </a:solidFill>
              </a:rPr>
              <a:t>）明确突出了特征学习的重要性，通过逐层特征变换，将样本在原空间的特征表示变换到一个新特征空间，从而使分类或预测更加容易。与人工规则构造特征的方法相比，利用大数据来学习特征，更能够刻画数据的丰富内在信息</a:t>
            </a:r>
            <a:endParaRPr lang="en-US" altLang="zh-CN" dirty="0">
              <a:solidFill>
                <a:prstClr val="black"/>
              </a:solidFill>
            </a:endParaRPr>
          </a:p>
        </p:txBody>
      </p:sp>
      <p:pic>
        <p:nvPicPr>
          <p:cNvPr id="22" name="Picture 5"/>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235561" y="2555081"/>
            <a:ext cx="2268141" cy="2867025"/>
          </a:xfrm>
        </p:spPr>
      </p:pic>
      <p:sp>
        <p:nvSpPr>
          <p:cNvPr id="2" name="灯片编号占位符 1"/>
          <p:cNvSpPr>
            <a:spLocks noGrp="1"/>
          </p:cNvSpPr>
          <p:nvPr>
            <p:ph type="sldNum" sz="quarter" idx="12"/>
          </p:nvPr>
        </p:nvSpPr>
        <p:spPr>
          <a:xfrm>
            <a:off x="8610600" y="6356354"/>
            <a:ext cx="2743200" cy="365125"/>
          </a:xfrm>
          <a:prstGeom prst="rect">
            <a:avLst/>
          </a:prstGeom>
        </p:spPr>
        <p:txBody>
          <a:bodyPr vert="horz" lIns="91436" tIns="45718" rIns="91436" bIns="45718"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fld id="{888F8D02-9041-4C59-BC62-13DE0E5C6713}" type="slidenum">
              <a:rPr lang="zh-CN" altLang="en-US" smtClean="0">
                <a:solidFill>
                  <a:prstClr val="black">
                    <a:tint val="75000"/>
                  </a:prstClr>
                </a:solidFill>
              </a:rPr>
              <a:t>62</a:t>
            </a:fld>
            <a:endParaRPr lang="zh-CN" altLang="en-US">
              <a:solidFill>
                <a:prstClr val="black">
                  <a:tint val="75000"/>
                </a:prstClr>
              </a:solidFill>
            </a:endParaRPr>
          </a:p>
        </p:txBody>
      </p:sp>
      <p:sp>
        <p:nvSpPr>
          <p:cNvPr id="23" name="标题 1"/>
          <p:cNvSpPr>
            <a:spLocks noGrp="1"/>
          </p:cNvSpPr>
          <p:nvPr>
            <p:ph type="title"/>
          </p:nvPr>
        </p:nvSpPr>
        <p:spPr>
          <a:xfrm>
            <a:off x="0" y="0"/>
            <a:ext cx="9144000" cy="765175"/>
          </a:xfrm>
        </p:spPr>
        <p:txBody>
          <a:bodyPr/>
          <a:lstStyle/>
          <a:p>
            <a:r>
              <a:rPr lang="zh-CN" altLang="en-US" sz="4000" dirty="0">
                <a:latin typeface="+mj-ea"/>
              </a:rPr>
              <a:t>深度学习</a:t>
            </a:r>
            <a:endParaRPr lang="zh-CN" altLang="en-US" dirty="0"/>
          </a:p>
        </p:txBody>
      </p:sp>
    </p:spTree>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101498" y="1352181"/>
            <a:ext cx="7928207" cy="438580"/>
          </a:xfrm>
          <a:prstGeom prst="rect">
            <a:avLst/>
          </a:prstGeom>
        </p:spPr>
        <p:txBody>
          <a:bodyPr wrap="square" lIns="68577" tIns="34289" rIns="68577" bIns="34289">
            <a:spAutoFit/>
          </a:bodyPr>
          <a:lstStyle/>
          <a:p>
            <a:r>
              <a:rPr lang="zh-CN" altLang="en-US" sz="2400" dirty="0">
                <a:solidFill>
                  <a:prstClr val="black"/>
                </a:solidFill>
                <a:latin typeface="微软雅黑" panose="020B0503020204020204" pitchFamily="34" charset="-122"/>
              </a:rPr>
              <a:t>深度学习的几种常用模型</a:t>
            </a:r>
            <a:endParaRPr lang="en-US" altLang="zh-CN" sz="2400" dirty="0">
              <a:solidFill>
                <a:prstClr val="black"/>
              </a:solidFill>
              <a:latin typeface="微软雅黑" panose="020B0503020204020204" pitchFamily="34" charset="-122"/>
            </a:endParaRPr>
          </a:p>
        </p:txBody>
      </p:sp>
      <p:sp>
        <p:nvSpPr>
          <p:cNvPr id="60" name="矩形 59"/>
          <p:cNvSpPr/>
          <p:nvPr/>
        </p:nvSpPr>
        <p:spPr bwMode="auto">
          <a:xfrm>
            <a:off x="224486" y="1219258"/>
            <a:ext cx="830796" cy="5715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solidFill>
                <a:prstClr val="white"/>
              </a:solidFill>
            </a:endParaRPr>
          </a:p>
        </p:txBody>
      </p:sp>
      <p:sp>
        <p:nvSpPr>
          <p:cNvPr id="58" name="TextBox 57"/>
          <p:cNvSpPr txBox="1"/>
          <p:nvPr/>
        </p:nvSpPr>
        <p:spPr>
          <a:xfrm>
            <a:off x="639880" y="1911472"/>
            <a:ext cx="8134868" cy="793102"/>
          </a:xfrm>
          <a:prstGeom prst="rect">
            <a:avLst/>
          </a:prstGeom>
          <a:noFill/>
        </p:spPr>
        <p:txBody>
          <a:bodyPr wrap="square" rtlCol="0">
            <a:spAutoFit/>
          </a:bodyPr>
          <a:lstStyle/>
          <a:p>
            <a:pPr marL="342900" indent="-342900">
              <a:lnSpc>
                <a:spcPct val="115000"/>
              </a:lnSpc>
              <a:spcBef>
                <a:spcPct val="35000"/>
              </a:spcBef>
              <a:buFont typeface="Wingdings" panose="05000000000000000000" pitchFamily="2" charset="2"/>
              <a:buChar char="l"/>
            </a:pPr>
            <a:r>
              <a:rPr lang="en-US" altLang="zh-CN" dirty="0">
                <a:solidFill>
                  <a:prstClr val="black"/>
                </a:solidFill>
              </a:rPr>
              <a:t>Convolutional Neural Networks </a:t>
            </a:r>
            <a:r>
              <a:rPr lang="zh-CN" altLang="en-US" dirty="0">
                <a:solidFill>
                  <a:prstClr val="black"/>
                </a:solidFill>
              </a:rPr>
              <a:t>（卷积神经网络）</a:t>
            </a:r>
            <a:endParaRPr lang="en-US" altLang="zh-CN" dirty="0">
              <a:solidFill>
                <a:prstClr val="black"/>
              </a:solidFill>
            </a:endParaRPr>
          </a:p>
          <a:p>
            <a:pPr marL="342900" indent="-342900">
              <a:lnSpc>
                <a:spcPct val="115000"/>
              </a:lnSpc>
              <a:spcBef>
                <a:spcPct val="35000"/>
              </a:spcBef>
              <a:buFont typeface="Wingdings" panose="05000000000000000000" pitchFamily="2" charset="2"/>
              <a:buChar char="l"/>
            </a:pPr>
            <a:r>
              <a:rPr lang="en-US" altLang="zh-CN" dirty="0">
                <a:solidFill>
                  <a:prstClr val="black"/>
                </a:solidFill>
              </a:rPr>
              <a:t>Recurrent Neural Networks</a:t>
            </a:r>
            <a:r>
              <a:rPr lang="zh-CN" altLang="en-US" dirty="0">
                <a:solidFill>
                  <a:prstClr val="black"/>
                </a:solidFill>
              </a:rPr>
              <a:t> （循环神经网络）</a:t>
            </a:r>
            <a:endParaRPr lang="en-US" altLang="zh-CN" dirty="0">
              <a:solidFill>
                <a:prstClr val="black"/>
              </a:solidFill>
            </a:endParaRPr>
          </a:p>
        </p:txBody>
      </p:sp>
      <p:graphicFrame>
        <p:nvGraphicFramePr>
          <p:cNvPr id="25" name="内容占位符 5"/>
          <p:cNvGraphicFramePr>
            <a:graphicFrameLocks noGrp="1"/>
          </p:cNvGraphicFramePr>
          <p:nvPr>
            <p:ph idx="1"/>
          </p:nvPr>
        </p:nvGraphicFramePr>
        <p:xfrm>
          <a:off x="2438456" y="2937058"/>
          <a:ext cx="5562454" cy="3275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a:xfrm>
            <a:off x="8610600" y="6356354"/>
            <a:ext cx="2743200" cy="365125"/>
          </a:xfrm>
          <a:prstGeom prst="rect">
            <a:avLst/>
          </a:prstGeom>
        </p:spPr>
        <p:txBody>
          <a:bodyPr vert="horz" lIns="91436" tIns="45718" rIns="91436" bIns="45718"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fld id="{888F8D02-9041-4C59-BC62-13DE0E5C6713}" type="slidenum">
              <a:rPr lang="zh-CN" altLang="en-US" smtClean="0">
                <a:solidFill>
                  <a:prstClr val="black">
                    <a:tint val="75000"/>
                  </a:prstClr>
                </a:solidFill>
              </a:rPr>
              <a:t>63</a:t>
            </a:fld>
            <a:endParaRPr lang="zh-CN" altLang="en-US">
              <a:solidFill>
                <a:prstClr val="black">
                  <a:tint val="75000"/>
                </a:prstClr>
              </a:solidFill>
            </a:endParaRPr>
          </a:p>
        </p:txBody>
      </p:sp>
      <p:sp>
        <p:nvSpPr>
          <p:cNvPr id="22" name="标题 1"/>
          <p:cNvSpPr>
            <a:spLocks noGrp="1"/>
          </p:cNvSpPr>
          <p:nvPr>
            <p:ph type="title"/>
          </p:nvPr>
        </p:nvSpPr>
        <p:spPr>
          <a:xfrm>
            <a:off x="0" y="0"/>
            <a:ext cx="9144000" cy="765175"/>
          </a:xfrm>
        </p:spPr>
        <p:txBody>
          <a:bodyPr/>
          <a:lstStyle/>
          <a:p>
            <a:r>
              <a:rPr lang="zh-CN" altLang="en-US" sz="4000" dirty="0">
                <a:latin typeface="+mj-ea"/>
              </a:rPr>
              <a:t>深度学习</a:t>
            </a:r>
            <a:endParaRPr lang="zh-CN" altLang="en-US" dirty="0"/>
          </a:p>
        </p:txBody>
      </p:sp>
      <p:sp>
        <p:nvSpPr>
          <p:cNvPr id="27" name="内容占位符 2"/>
          <p:cNvSpPr txBox="1"/>
          <p:nvPr/>
        </p:nvSpPr>
        <p:spPr bwMode="auto">
          <a:xfrm>
            <a:off x="302904" y="5883215"/>
            <a:ext cx="8642350" cy="593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r>
              <a:rPr lang="zh-CN" altLang="en-US" dirty="0"/>
              <a:t>转于东</a:t>
            </a:r>
            <a:r>
              <a:rPr lang="en-US" altLang="zh-CN" dirty="0"/>
              <a:t>MOOC  8.1</a:t>
            </a:r>
            <a:endParaRPr lang="zh-CN" altLang="en-US" dirty="0"/>
          </a:p>
        </p:txBody>
      </p:sp>
    </p:spTree>
  </p:cSld>
  <p:clrMapOvr>
    <a:masterClrMapping/>
  </p:clrMapOvr>
  <p:transition>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十大深度学习框架</a:t>
            </a: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64</a:t>
            </a:fld>
            <a:endParaRPr lang="ja-JP" altLang="en-US"/>
          </a:p>
        </p:txBody>
      </p:sp>
      <p:pic>
        <p:nvPicPr>
          <p:cNvPr id="5" name="图片 4"/>
          <p:cNvPicPr>
            <a:picLocks noChangeAspect="1"/>
          </p:cNvPicPr>
          <p:nvPr/>
        </p:nvPicPr>
        <p:blipFill>
          <a:blip r:embed="rId2"/>
          <a:stretch>
            <a:fillRect/>
          </a:stretch>
        </p:blipFill>
        <p:spPr>
          <a:xfrm>
            <a:off x="163571" y="794682"/>
            <a:ext cx="8816857" cy="5682318"/>
          </a:xfrm>
          <a:prstGeom prst="rect">
            <a:avLst/>
          </a:prstGeom>
        </p:spPr>
      </p:pic>
    </p:spTree>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3200" dirty="0"/>
              <a:t>深度学习给</a:t>
            </a:r>
            <a:r>
              <a:rPr lang="en-US" altLang="zh-CN" sz="3200" dirty="0"/>
              <a:t>NLP</a:t>
            </a:r>
            <a:r>
              <a:rPr lang="zh-CN" altLang="zh-CN" sz="3200" dirty="0"/>
              <a:t>带来</a:t>
            </a:r>
            <a:r>
              <a:rPr lang="zh-CN" altLang="en-US" sz="3200" dirty="0"/>
              <a:t>什么</a:t>
            </a:r>
          </a:p>
        </p:txBody>
      </p:sp>
      <p:sp>
        <p:nvSpPr>
          <p:cNvPr id="3" name="内容占位符 2"/>
          <p:cNvSpPr>
            <a:spLocks noGrp="1"/>
          </p:cNvSpPr>
          <p:nvPr>
            <p:ph idx="1"/>
          </p:nvPr>
        </p:nvSpPr>
        <p:spPr/>
        <p:txBody>
          <a:bodyPr/>
          <a:lstStyle/>
          <a:p>
            <a:r>
              <a:rPr lang="zh-CN" altLang="zh-CN" sz="2000" b="1" dirty="0"/>
              <a:t>性能从追赶到超越。</a:t>
            </a:r>
            <a:r>
              <a:rPr lang="zh-CN" altLang="zh-CN" sz="2000" dirty="0"/>
              <a:t>几乎所有的自然语言处理任务中深度学习的性能都可以达到或者是超越原有办法。</a:t>
            </a:r>
          </a:p>
          <a:p>
            <a:r>
              <a:rPr lang="zh-CN" altLang="zh-CN" sz="2000" b="1" dirty="0"/>
              <a:t>语义变得更为重要。</a:t>
            </a:r>
            <a:r>
              <a:rPr lang="zh-CN" altLang="zh-CN" sz="2000" dirty="0"/>
              <a:t>有了分布式的离散表示，深度学习让语义变得可计算，我们可以得到字词句子篇章的向量，就使得语义真正可以用起来。</a:t>
            </a:r>
          </a:p>
          <a:p>
            <a:r>
              <a:rPr lang="zh-CN" altLang="zh-CN" sz="2000" b="1" dirty="0"/>
              <a:t>不断出现的新“玩法”、新应用场景。</a:t>
            </a:r>
            <a:r>
              <a:rPr lang="zh-CN" altLang="zh-CN" sz="2000" dirty="0"/>
              <a:t>比如说看图说话，甚至是给一个意图，让计算机画画，做诗、作词、写歌、写程序。将来的程序员可能也是有一定危机的岗位，计算机有可能代替程序员写代码。对于写作方面，现在可以写新闻稿，可以写天气预报，不久的将来可能可以写小说等等，这些都是计算机用深度学习可以做的事情。</a:t>
            </a:r>
          </a:p>
          <a:p>
            <a:r>
              <a:rPr lang="zh-CN" altLang="zh-CN" sz="2000" b="1" dirty="0"/>
              <a:t>门槛降低。</a:t>
            </a:r>
            <a:r>
              <a:rPr lang="zh-CN" altLang="zh-CN" sz="2000" dirty="0"/>
              <a:t>深度学习使得自动问答和机器翻译的门槛降低。也许一个一年级的研究生，看了几本深度学习的书本，甚至就能够发表很好的文章，提出很好的算法。所以说这是一个竞争很激烈的行业。</a:t>
            </a:r>
          </a:p>
          <a:p>
            <a:endParaRPr lang="zh-CN" altLang="en-US" sz="2000" dirty="0"/>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65</a:t>
            </a:fld>
            <a:endParaRPr lang="ja-JP" altLang="en-US"/>
          </a:p>
        </p:txBody>
      </p:sp>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本章内容</a:t>
            </a:r>
          </a:p>
        </p:txBody>
      </p:sp>
      <p:sp>
        <p:nvSpPr>
          <p:cNvPr id="3" name="内容占位符 2"/>
          <p:cNvSpPr>
            <a:spLocks noGrp="1"/>
          </p:cNvSpPr>
          <p:nvPr>
            <p:ph idx="1"/>
          </p:nvPr>
        </p:nvSpPr>
        <p:spPr>
          <a:xfrm>
            <a:off x="248842" y="765175"/>
            <a:ext cx="8642350" cy="6254652"/>
          </a:xfrm>
        </p:spPr>
        <p:txBody>
          <a:bodyPr/>
          <a:lstStyle/>
          <a:p>
            <a:r>
              <a:rPr lang="zh-CN" altLang="en-US" sz="2000" dirty="0"/>
              <a:t>概述机器学习</a:t>
            </a:r>
            <a:endParaRPr lang="en-US" altLang="zh-CN" sz="2000" dirty="0"/>
          </a:p>
          <a:p>
            <a:pPr lvl="1"/>
            <a:r>
              <a:rPr lang="zh-CN" altLang="en-US" sz="2000" dirty="0"/>
              <a:t>什么是机器学习</a:t>
            </a:r>
            <a:endParaRPr lang="en-US" altLang="zh-CN" sz="2000" dirty="0"/>
          </a:p>
          <a:p>
            <a:pPr lvl="1"/>
            <a:r>
              <a:rPr lang="zh-CN" altLang="en-US" sz="2000" dirty="0"/>
              <a:t>机器学习的框架</a:t>
            </a:r>
            <a:endParaRPr lang="en-US" altLang="zh-CN" sz="2000" dirty="0"/>
          </a:p>
          <a:p>
            <a:pPr lvl="1"/>
            <a:r>
              <a:rPr lang="zh-CN" altLang="en-US" sz="2000" dirty="0"/>
              <a:t>定位、发展历程、编程语言、基本术语</a:t>
            </a:r>
            <a:endParaRPr lang="en-US" altLang="zh-CN" sz="2000" dirty="0"/>
          </a:p>
          <a:p>
            <a:r>
              <a:rPr lang="zh-CN" altLang="en-US" sz="2000" dirty="0"/>
              <a:t>有监督学习     </a:t>
            </a:r>
            <a:endParaRPr lang="en-US" altLang="zh-CN" sz="2000" dirty="0"/>
          </a:p>
          <a:p>
            <a:pPr lvl="1"/>
            <a:r>
              <a:rPr lang="en-US" altLang="zh-CN" sz="2000" dirty="0"/>
              <a:t>K</a:t>
            </a:r>
            <a:r>
              <a:rPr lang="zh-CN" altLang="en-US" sz="2000" dirty="0"/>
              <a:t>邻近算法、朴素贝叶斯算法、决策树算法、支持向量机</a:t>
            </a:r>
          </a:p>
          <a:p>
            <a:pPr lvl="1"/>
            <a:r>
              <a:rPr lang="zh-CN" altLang="en-US" sz="2000" dirty="0"/>
              <a:t>分类问题  是什么         图像识别，语音识别     </a:t>
            </a:r>
            <a:endParaRPr lang="en-US" altLang="zh-CN" sz="2000" dirty="0"/>
          </a:p>
          <a:p>
            <a:pPr lvl="1"/>
            <a:r>
              <a:rPr lang="zh-CN" altLang="en-US" sz="2000" dirty="0"/>
              <a:t>回归问题  是多少         预测收入，预测房价 </a:t>
            </a:r>
            <a:endParaRPr lang="en-US" altLang="zh-CN" sz="2000" dirty="0"/>
          </a:p>
          <a:p>
            <a:r>
              <a:rPr lang="zh-CN" altLang="en-US" sz="2000" dirty="0"/>
              <a:t>无监督学习     </a:t>
            </a:r>
            <a:endParaRPr lang="en-US" altLang="zh-CN" sz="2000" dirty="0"/>
          </a:p>
          <a:p>
            <a:pPr lvl="1"/>
            <a:r>
              <a:rPr lang="zh-CN" altLang="en-US" sz="2000" dirty="0"/>
              <a:t>降维   抽象和压缩     </a:t>
            </a:r>
            <a:endParaRPr lang="en-US" altLang="zh-CN" sz="2000" dirty="0"/>
          </a:p>
          <a:p>
            <a:pPr lvl="1"/>
            <a:r>
              <a:rPr lang="zh-CN" altLang="en-US" sz="2000" dirty="0"/>
              <a:t>聚类   怎么划分 </a:t>
            </a:r>
            <a:endParaRPr lang="en-US" altLang="zh-CN" sz="2000" dirty="0"/>
          </a:p>
          <a:p>
            <a:r>
              <a:rPr lang="zh-CN" altLang="en-US" sz="2000" dirty="0"/>
              <a:t>迁移学习</a:t>
            </a:r>
            <a:endParaRPr lang="en-US" altLang="zh-CN" sz="2000" dirty="0"/>
          </a:p>
          <a:p>
            <a:r>
              <a:rPr lang="zh-CN" altLang="en-US" sz="2000" dirty="0"/>
              <a:t>强化学习</a:t>
            </a:r>
            <a:endParaRPr lang="en-US" altLang="zh-CN" sz="2000" dirty="0"/>
          </a:p>
          <a:p>
            <a:pPr lvl="1"/>
            <a:r>
              <a:rPr lang="zh-CN" altLang="en-US" sz="2000" dirty="0"/>
              <a:t>怎么做决策，如博弈与游戏，自动驾驶，机器人控制</a:t>
            </a:r>
            <a:endParaRPr lang="en-US" altLang="zh-CN" sz="2000" dirty="0"/>
          </a:p>
          <a:p>
            <a:r>
              <a:rPr lang="zh-CN" altLang="en-US" sz="2000" dirty="0"/>
              <a:t>人工神经网络和深度学习</a:t>
            </a:r>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66</a:t>
            </a:fld>
            <a:endParaRPr lang="ja-JP" altLang="en-US"/>
          </a:p>
        </p:txBody>
      </p:sp>
    </p:spTree>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翻转课堂安排</a:t>
            </a:r>
          </a:p>
        </p:txBody>
      </p:sp>
      <p:sp>
        <p:nvSpPr>
          <p:cNvPr id="3" name="内容占位符 2"/>
          <p:cNvSpPr>
            <a:spLocks noGrp="1"/>
          </p:cNvSpPr>
          <p:nvPr>
            <p:ph idx="1"/>
          </p:nvPr>
        </p:nvSpPr>
        <p:spPr>
          <a:xfrm>
            <a:off x="248842" y="765175"/>
            <a:ext cx="8642350" cy="6254652"/>
          </a:xfrm>
        </p:spPr>
        <p:txBody>
          <a:bodyPr/>
          <a:lstStyle/>
          <a:p>
            <a:pPr marL="0" indent="0">
              <a:buNone/>
            </a:pPr>
            <a:r>
              <a:rPr lang="en-US" altLang="zh-CN" sz="2000" dirty="0"/>
              <a:t>6</a:t>
            </a:r>
            <a:r>
              <a:rPr lang="zh-CN" altLang="en-US" sz="2000" dirty="0"/>
              <a:t>组同学，每组</a:t>
            </a:r>
            <a:r>
              <a:rPr lang="en-US" altLang="zh-CN" sz="2000" dirty="0"/>
              <a:t>15</a:t>
            </a:r>
            <a:r>
              <a:rPr lang="zh-CN" altLang="en-US" sz="2000" dirty="0"/>
              <a:t>分钟，每组</a:t>
            </a:r>
            <a:r>
              <a:rPr lang="en-US" altLang="zh-CN" sz="2000"/>
              <a:t>2-3</a:t>
            </a:r>
            <a:r>
              <a:rPr lang="zh-CN" altLang="en-US" sz="2000"/>
              <a:t>位</a:t>
            </a:r>
            <a:r>
              <a:rPr lang="zh-CN" altLang="en-US" sz="2000" dirty="0"/>
              <a:t>同学</a:t>
            </a:r>
            <a:endParaRPr lang="en-US" altLang="zh-CN" sz="2000" dirty="0"/>
          </a:p>
          <a:p>
            <a:r>
              <a:rPr lang="en-US" altLang="zh-CN" sz="2000" dirty="0"/>
              <a:t>NLP</a:t>
            </a:r>
            <a:r>
              <a:rPr lang="zh-CN" altLang="en-US" sz="2000" dirty="0"/>
              <a:t>的最新研究问题</a:t>
            </a:r>
            <a:endParaRPr lang="en-US" altLang="zh-CN" sz="2000" dirty="0"/>
          </a:p>
          <a:p>
            <a:pPr lvl="1"/>
            <a:r>
              <a:rPr lang="zh-CN" altLang="en-US" sz="2000" dirty="0"/>
              <a:t>文本领域的对抗攻击</a:t>
            </a:r>
            <a:endParaRPr lang="en-US" altLang="zh-CN" sz="2000" dirty="0"/>
          </a:p>
          <a:p>
            <a:pPr lvl="1"/>
            <a:r>
              <a:rPr lang="zh-CN" altLang="en-US" sz="2000" dirty="0"/>
              <a:t>伪造文本</a:t>
            </a:r>
            <a:endParaRPr lang="en-US" altLang="zh-CN" sz="2000" dirty="0"/>
          </a:p>
          <a:p>
            <a:r>
              <a:rPr lang="en-US" altLang="zh-CN" sz="2000" dirty="0"/>
              <a:t>NLP</a:t>
            </a:r>
            <a:r>
              <a:rPr lang="zh-CN" altLang="en-US" sz="2000" dirty="0"/>
              <a:t>常见应用     </a:t>
            </a:r>
            <a:endParaRPr lang="en-US" altLang="zh-CN" sz="2000" dirty="0"/>
          </a:p>
          <a:p>
            <a:pPr lvl="1"/>
            <a:r>
              <a:rPr lang="zh-CN" altLang="en-US" sz="2000" dirty="0"/>
              <a:t>机器翻译</a:t>
            </a:r>
          </a:p>
          <a:p>
            <a:pPr lvl="1"/>
            <a:r>
              <a:rPr lang="zh-CN" altLang="en-US" sz="2000" dirty="0"/>
              <a:t>智能问答</a:t>
            </a:r>
            <a:endParaRPr lang="en-US" altLang="zh-CN" sz="2000" dirty="0"/>
          </a:p>
          <a:p>
            <a:r>
              <a:rPr lang="zh-CN" altLang="en-US" sz="2000" dirty="0"/>
              <a:t>语言生成模型     </a:t>
            </a:r>
            <a:endParaRPr lang="en-US" altLang="zh-CN" sz="2000" dirty="0"/>
          </a:p>
          <a:p>
            <a:pPr lvl="1"/>
            <a:r>
              <a:rPr lang="en-US" altLang="zh-CN" sz="2000" dirty="0"/>
              <a:t>BERT</a:t>
            </a:r>
            <a:endParaRPr lang="zh-CN" altLang="en-US" sz="2000" dirty="0"/>
          </a:p>
          <a:p>
            <a:pPr lvl="1"/>
            <a:r>
              <a:rPr lang="en-US" altLang="zh-CN" sz="2000" dirty="0"/>
              <a:t>GPT</a:t>
            </a:r>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67</a:t>
            </a:fld>
            <a:endParaRPr lang="ja-JP" altLang="en-US"/>
          </a:p>
        </p:txBody>
      </p:sp>
    </p:spTree>
    <p:extLst>
      <p:ext uri="{BB962C8B-B14F-4D97-AF65-F5344CB8AC3E}">
        <p14:creationId xmlns:p14="http://schemas.microsoft.com/office/powerpoint/2010/main" val="1503900495"/>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归纳规律</a:t>
            </a:r>
          </a:p>
        </p:txBody>
      </p:sp>
      <p:sp>
        <p:nvSpPr>
          <p:cNvPr id="3" name="内容占位符 2"/>
          <p:cNvSpPr>
            <a:spLocks noGrp="1"/>
          </p:cNvSpPr>
          <p:nvPr>
            <p:ph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7</a:t>
            </a:fld>
            <a:endParaRPr lang="ja-JP" altLang="en-US"/>
          </a:p>
        </p:txBody>
      </p:sp>
      <p:pic>
        <p:nvPicPr>
          <p:cNvPr id="5" name="图片 4"/>
          <p:cNvPicPr>
            <a:picLocks noChangeAspect="1"/>
          </p:cNvPicPr>
          <p:nvPr/>
        </p:nvPicPr>
        <p:blipFill>
          <a:blip r:embed="rId2"/>
          <a:stretch>
            <a:fillRect/>
          </a:stretch>
        </p:blipFill>
        <p:spPr>
          <a:xfrm>
            <a:off x="250825" y="1066861"/>
            <a:ext cx="7777991" cy="3692275"/>
          </a:xfrm>
          <a:prstGeom prst="rect">
            <a:avLst/>
          </a:prstGeom>
        </p:spPr>
      </p:pic>
      <p:pic>
        <p:nvPicPr>
          <p:cNvPr id="6" name="图片 5"/>
          <p:cNvPicPr>
            <a:picLocks noChangeAspect="1"/>
          </p:cNvPicPr>
          <p:nvPr/>
        </p:nvPicPr>
        <p:blipFill rotWithShape="1">
          <a:blip r:embed="rId3"/>
          <a:srcRect t="1" b="983"/>
          <a:stretch>
            <a:fillRect/>
          </a:stretch>
        </p:blipFill>
        <p:spPr>
          <a:xfrm>
            <a:off x="250825" y="4759136"/>
            <a:ext cx="8359669" cy="2078227"/>
          </a:xfrm>
          <a:prstGeom prst="rect">
            <a:avLst/>
          </a:prstGeom>
        </p:spPr>
      </p:pic>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r>
              <a:rPr lang="zh-CN" altLang="en-US" dirty="0"/>
              <a:t>机器学习在人工智能中的定位</a:t>
            </a:r>
          </a:p>
        </p:txBody>
      </p:sp>
      <p:sp>
        <p:nvSpPr>
          <p:cNvPr id="4" name="内容占位符 3"/>
          <p:cNvSpPr>
            <a:spLocks noGrp="1"/>
          </p:cNvSpPr>
          <p:nvPr>
            <p:ph idx="1"/>
          </p:nvPr>
        </p:nvSpPr>
        <p:spPr/>
        <p:txBody>
          <a:bodyPr/>
          <a:lstStyle/>
          <a:p>
            <a:r>
              <a:rPr lang="zh-CN" altLang="en-US" sz="2400" dirty="0"/>
              <a:t>从</a:t>
            </a:r>
            <a:r>
              <a:rPr lang="zh-CN" altLang="en-US" sz="2400" dirty="0">
                <a:latin typeface="+mj-ea"/>
              </a:rPr>
              <a:t>方法与技术研究</a:t>
            </a:r>
            <a:r>
              <a:rPr lang="zh-CN" altLang="en-US" sz="2400" dirty="0"/>
              <a:t>发展的</a:t>
            </a:r>
            <a:r>
              <a:rPr lang="zh-CN" altLang="en-US" sz="2400" dirty="0">
                <a:latin typeface="+mj-ea"/>
              </a:rPr>
              <a:t>角度，</a:t>
            </a:r>
            <a:r>
              <a:rPr lang="zh-CN" altLang="en-US" sz="2400" dirty="0"/>
              <a:t>人工智能经历了两个阶段</a:t>
            </a:r>
            <a:endParaRPr lang="en-US" altLang="zh-CN" sz="2400" dirty="0"/>
          </a:p>
          <a:p>
            <a:pPr lvl="1"/>
            <a:r>
              <a:rPr lang="en-US" altLang="zh-CN" sz="2400" dirty="0"/>
              <a:t>1980</a:t>
            </a:r>
            <a:r>
              <a:rPr lang="zh-CN" altLang="en-US" sz="2400" dirty="0"/>
              <a:t>之前</a:t>
            </a:r>
            <a:r>
              <a:rPr lang="en-US" altLang="zh-CN" sz="2400" dirty="0"/>
              <a:t>-</a:t>
            </a:r>
            <a:r>
              <a:rPr lang="zh-CN" altLang="en-US" sz="2400" dirty="0"/>
              <a:t>逻辑推理，人工建立规则、知识库</a:t>
            </a:r>
          </a:p>
          <a:p>
            <a:pPr lvl="1"/>
            <a:r>
              <a:rPr lang="en-US" altLang="zh-CN" sz="2400" dirty="0"/>
              <a:t>1980</a:t>
            </a:r>
            <a:r>
              <a:rPr lang="zh-CN" altLang="en-US" sz="2400" dirty="0"/>
              <a:t>之后</a:t>
            </a:r>
            <a:r>
              <a:rPr lang="en-US" altLang="zh-CN" sz="2400" dirty="0"/>
              <a:t>-</a:t>
            </a:r>
            <a:r>
              <a:rPr lang="zh-CN" altLang="en-US" sz="2400" dirty="0"/>
              <a:t>机器学习，模仿人的学习能力，从实例中进行学习获得经验和知识</a:t>
            </a:r>
          </a:p>
          <a:p>
            <a:endParaRPr lang="en-US" altLang="zh-CN" dirty="0"/>
          </a:p>
          <a:p>
            <a:endParaRPr lang="zh-CN" altLang="en-US" dirty="0"/>
          </a:p>
        </p:txBody>
      </p:sp>
      <p:sp>
        <p:nvSpPr>
          <p:cNvPr id="2" name="灯片编号占位符 1"/>
          <p:cNvSpPr>
            <a:spLocks noGrp="1"/>
          </p:cNvSpPr>
          <p:nvPr>
            <p:ph type="sldNum" sz="quarter" idx="4294967295"/>
          </p:nvPr>
        </p:nvSpPr>
        <p:spPr>
          <a:xfrm>
            <a:off x="6400800" y="6356350"/>
            <a:ext cx="2743200" cy="365125"/>
          </a:xfrm>
          <a:prstGeom prst="rect">
            <a:avLst/>
          </a:prstGeom>
        </p:spPr>
        <p:txBody>
          <a:bodyPr vert="horz" lIns="91436" tIns="45718" rIns="91436" bIns="45718"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fld id="{888F8D02-9041-4C59-BC62-13DE0E5C6713}" type="slidenum">
              <a:rPr lang="zh-CN" altLang="en-US" smtClean="0">
                <a:solidFill>
                  <a:prstClr val="black">
                    <a:tint val="75000"/>
                  </a:prstClr>
                </a:solidFill>
              </a:rPr>
              <a:t>8</a:t>
            </a:fld>
            <a:endParaRPr lang="zh-CN" altLang="en-US"/>
          </a:p>
        </p:txBody>
      </p:sp>
      <p:sp>
        <p:nvSpPr>
          <p:cNvPr id="162" name="TextBox 55"/>
          <p:cNvSpPr txBox="1"/>
          <p:nvPr/>
        </p:nvSpPr>
        <p:spPr>
          <a:xfrm>
            <a:off x="152516" y="2710437"/>
            <a:ext cx="8152686" cy="1437125"/>
          </a:xfrm>
          <a:prstGeom prst="rect">
            <a:avLst/>
          </a:prstGeom>
          <a:noFill/>
        </p:spPr>
        <p:txBody>
          <a:bodyPr wrap="square" rtlCol="0">
            <a:spAutoFit/>
          </a:bodyPr>
          <a:lstStyle/>
          <a:p>
            <a:pPr marL="1005205" indent="-402590">
              <a:lnSpc>
                <a:spcPct val="125000"/>
              </a:lnSpc>
              <a:buFont typeface="Wingdings" panose="05000000000000000000" pitchFamily="2" charset="2"/>
              <a:buChar char="ü"/>
            </a:pPr>
            <a:r>
              <a:rPr lang="zh-CN" altLang="en-US" dirty="0"/>
              <a:t>从以“推理”为重点到以“知识”为重点，再到以“学习”为重点</a:t>
            </a:r>
          </a:p>
          <a:p>
            <a:pPr marL="1005205" indent="-402590">
              <a:lnSpc>
                <a:spcPct val="125000"/>
              </a:lnSpc>
              <a:buFont typeface="Wingdings" panose="05000000000000000000" pitchFamily="2" charset="2"/>
              <a:buChar char="ü"/>
            </a:pPr>
            <a:r>
              <a:rPr lang="zh-CN" altLang="en-US" dirty="0"/>
              <a:t>机器可以自动“学习”的算法，即从数据中自动分析获得规律，并利用规律对未知数据进行预测的算法。目前，机器学习</a:t>
            </a:r>
            <a:r>
              <a:rPr lang="en-US" altLang="zh-CN" dirty="0"/>
              <a:t>=“</a:t>
            </a:r>
            <a:r>
              <a:rPr lang="zh-CN" altLang="en-US" dirty="0"/>
              <a:t>分类”</a:t>
            </a:r>
          </a:p>
          <a:p>
            <a:pPr marL="1005205" indent="-402590">
              <a:lnSpc>
                <a:spcPct val="125000"/>
              </a:lnSpc>
              <a:buFont typeface="Wingdings" panose="05000000000000000000" pitchFamily="2" charset="2"/>
              <a:buChar char="ü"/>
            </a:pPr>
            <a:r>
              <a:rPr lang="zh-CN" altLang="en-US" dirty="0"/>
              <a:t>人工智能 </a:t>
            </a:r>
            <a:r>
              <a:rPr lang="en-US" altLang="zh-CN" dirty="0"/>
              <a:t>&gt; </a:t>
            </a:r>
            <a:r>
              <a:rPr lang="zh-CN" altLang="en-US" dirty="0"/>
              <a:t>机器学习 </a:t>
            </a:r>
            <a:r>
              <a:rPr lang="en-US" altLang="zh-CN" dirty="0"/>
              <a:t>&gt; </a:t>
            </a:r>
            <a:r>
              <a:rPr lang="zh-CN" altLang="en-US" dirty="0"/>
              <a:t>深度学习</a:t>
            </a:r>
            <a:endParaRPr lang="en-US" altLang="zh-CN" dirty="0"/>
          </a:p>
        </p:txBody>
      </p:sp>
      <p:pic>
        <p:nvPicPr>
          <p:cNvPr id="21" name="图片 3" descr="傻傻分不清楚？人工智能AI 机器学习 ML 深度学习D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236" y="4205070"/>
            <a:ext cx="5798097" cy="2630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ML</a:t>
            </a:r>
            <a:r>
              <a:rPr lang="zh-CN" altLang="en-US" dirty="0"/>
              <a:t>的发展历程</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18AC211-ACBD-4666-B464-94F2644E487F}" type="slidenum">
              <a:rPr lang="ja-JP" altLang="en-US" smtClean="0"/>
              <a:t>9</a:t>
            </a:fld>
            <a:endParaRPr lang="ja-JP" altLang="en-US"/>
          </a:p>
        </p:txBody>
      </p:sp>
      <p:pic>
        <p:nvPicPr>
          <p:cNvPr id="5" name="图片 4"/>
          <p:cNvPicPr>
            <a:picLocks noChangeAspect="1"/>
          </p:cNvPicPr>
          <p:nvPr/>
        </p:nvPicPr>
        <p:blipFill>
          <a:blip r:embed="rId2"/>
          <a:stretch>
            <a:fillRect/>
          </a:stretch>
        </p:blipFill>
        <p:spPr>
          <a:xfrm>
            <a:off x="381110" y="1093659"/>
            <a:ext cx="8512065" cy="4600270"/>
          </a:xfrm>
          <a:prstGeom prst="rect">
            <a:avLst/>
          </a:prstGeom>
        </p:spPr>
      </p:pic>
    </p:spTree>
  </p:cSld>
  <p:clrMapOvr>
    <a:masterClrMapping/>
  </p:clrMapOvr>
  <p:transition>
    <p:random/>
  </p:transition>
</p:sld>
</file>

<file path=ppt/tags/tag1.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9"/>
</p:tagLst>
</file>

<file path=ppt/tags/tag10.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6"/>
</p:tagLst>
</file>

<file path=ppt/tags/tag2.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0"/>
</p:tagLst>
</file>

<file path=ppt/tags/tag20.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7"/>
</p:tagLst>
</file>

<file path=ppt/tags/tag21.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8"/>
</p:tagLst>
</file>

<file path=ppt/tags/tag22.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9"/>
</p:tagLst>
</file>

<file path=ppt/tags/tag23.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0"/>
</p:tagLst>
</file>

<file path=ppt/tags/tag24.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1"/>
</p:tagLst>
</file>

<file path=ppt/tags/tag25.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2"/>
</p:tagLst>
</file>

<file path=ppt/tags/tag26.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5"/>
</p:tagLst>
</file>

<file path=ppt/tags/tag27.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6"/>
</p:tagLst>
</file>

<file path=ppt/tags/tag28.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7"/>
</p:tagLst>
</file>

<file path=ppt/tags/tag29.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8"/>
</p:tagLst>
</file>

<file path=ppt/tags/tag3.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1"/>
</p:tagLst>
</file>

<file path=ppt/tags/tag30.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2"/>
</p:tagLst>
</file>

<file path=ppt/tags/tag32.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2"/>
</p:tagLst>
</file>

<file path=ppt/tags/tag34.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5"/>
</p:tagLst>
</file>

<file path=ppt/tags/tag35.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6"/>
</p:tagLst>
</file>

<file path=ppt/tags/tag36.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7"/>
</p:tagLst>
</file>

<file path=ppt/tags/tag37.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8"/>
</p:tagLst>
</file>

<file path=ppt/tags/tag38.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5"/>
</p:tagLst>
</file>

<file path=ppt/tags/tag39.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6"/>
</p:tagLst>
</file>

<file path=ppt/tags/tag4.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2"/>
</p:tagLst>
</file>

<file path=ppt/tags/tag40.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7"/>
</p:tagLst>
</file>

<file path=ppt/tags/tag41.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8"/>
</p:tagLst>
</file>

<file path=ppt/tags/tag42.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2"/>
</p:tagLst>
</file>

<file path=ppt/tags/tag44.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3"/>
</p:tagLst>
</file>

<file path=ppt/tags/tag45.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4"/>
</p:tagLst>
</file>

<file path=ppt/tags/tag46.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9"/>
</p:tagLst>
</file>

<file path=ppt/tags/tag47.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0"/>
</p:tagLst>
</file>

<file path=ppt/tags/tag48.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1"/>
</p:tagLst>
</file>

<file path=ppt/tags/tag49.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2"/>
</p:tagLst>
</file>

<file path=ppt/tags/tag5.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5"/>
</p:tagLst>
</file>

<file path=ppt/tags/tag50.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2"/>
</p:tagLst>
</file>

<file path=ppt/tags/tag52.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3"/>
</p:tagLst>
</file>

<file path=ppt/tags/tag53.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4"/>
</p:tagLst>
</file>

<file path=ppt/tags/tag54.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9"/>
</p:tagLst>
</file>

<file path=ppt/tags/tag55.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0"/>
</p:tagLst>
</file>

<file path=ppt/tags/tag56.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1"/>
</p:tagLst>
</file>

<file path=ppt/tags/tag57.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2"/>
</p:tagLst>
</file>

<file path=ppt/tags/tag58.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
</p:tagLst>
</file>

<file path=ppt/tags/tag59.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6"/>
</p:tagLst>
</file>

<file path=ppt/tags/tag60.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3"/>
</p:tagLst>
</file>

<file path=ppt/tags/tag61.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4"/>
</p:tagLst>
</file>

<file path=ppt/tags/tag62.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9"/>
</p:tagLst>
</file>

<file path=ppt/tags/tag63.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0"/>
</p:tagLst>
</file>

<file path=ppt/tags/tag64.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1"/>
</p:tagLst>
</file>

<file path=ppt/tags/tag65.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2"/>
</p:tagLst>
</file>

<file path=ppt/tags/tag66.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5"/>
</p:tagLst>
</file>

<file path=ppt/tags/tag67.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6"/>
</p:tagLst>
</file>

<file path=ppt/tags/tag68.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7"/>
</p:tagLst>
</file>

<file path=ppt/tags/tag69.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8"/>
</p:tagLst>
</file>

<file path=ppt/tags/tag7.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7"/>
</p:tagLst>
</file>

<file path=ppt/tags/tag70.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
</p:tagLst>
</file>

<file path=ppt/tags/tag71.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2"/>
</p:tagLst>
</file>

<file path=ppt/tags/tag72.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3"/>
</p:tagLst>
</file>

<file path=ppt/tags/tag73.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4"/>
</p:tagLst>
</file>

<file path=ppt/tags/tag74.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9"/>
</p:tagLst>
</file>

<file path=ppt/tags/tag75.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0"/>
</p:tagLst>
</file>

<file path=ppt/tags/tag76.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1"/>
</p:tagLst>
</file>

<file path=ppt/tags/tag77.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2"/>
</p:tagLst>
</file>

<file path=ppt/tags/tag78.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
</p:tagLst>
</file>

<file path=ppt/tags/tag79.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8"/>
</p:tagLst>
</file>

<file path=ppt/tags/tag80.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3"/>
</p:tagLst>
</file>

<file path=ppt/tags/tag81.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51030145153"/>
  <p:tag name="MH_LIBRARY" val="GRAPHIC"/>
  <p:tag name="MH_TYPE" val="Other"/>
  <p:tag name="MH_ORDER" val="1"/>
</p:tagLst>
</file>

<file path=ppt/theme/theme1.xml><?xml version="1.0" encoding="utf-8"?>
<a:theme xmlns:a="http://schemas.openxmlformats.org/drawingml/2006/main" name="wasedaSample5">
  <a:themeElements>
    <a:clrScheme name="">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C"/>
      </a:accent5>
      <a:accent6>
        <a:srgbClr val="B70000"/>
      </a:accent6>
      <a:hlink>
        <a:srgbClr val="336699"/>
      </a:hlink>
      <a:folHlink>
        <a:srgbClr val="003366"/>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2959</Words>
  <Application>Microsoft Office PowerPoint</Application>
  <PresentationFormat>全屏显示(4:3)</PresentationFormat>
  <Paragraphs>484</Paragraphs>
  <Slides>67</Slides>
  <Notes>18</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67</vt:i4>
      </vt:variant>
    </vt:vector>
  </HeadingPairs>
  <TitlesOfParts>
    <vt:vector size="80" baseType="lpstr">
      <vt:lpstr>MS PGothic</vt:lpstr>
      <vt:lpstr>黑体</vt:lpstr>
      <vt:lpstr>华文隶书</vt:lpstr>
      <vt:lpstr>宋体</vt:lpstr>
      <vt:lpstr>微软雅黑</vt:lpstr>
      <vt:lpstr>Arial</vt:lpstr>
      <vt:lpstr>Tahoma</vt:lpstr>
      <vt:lpstr>Times New Roman</vt:lpstr>
      <vt:lpstr>Verdana</vt:lpstr>
      <vt:lpstr>Wingdings</vt:lpstr>
      <vt:lpstr>wasedaSample5</vt:lpstr>
      <vt:lpstr>工作表</vt:lpstr>
      <vt:lpstr>Worksheet</vt:lpstr>
      <vt:lpstr>PowerPoint 演示文稿</vt:lpstr>
      <vt:lpstr>主要内容 </vt:lpstr>
      <vt:lpstr>机器学习（ Machine Learning）</vt:lpstr>
      <vt:lpstr>机器学习框架</vt:lpstr>
      <vt:lpstr>图像分类的机器学习</vt:lpstr>
      <vt:lpstr>身高预测的机器学习</vt:lpstr>
      <vt:lpstr>归纳规律</vt:lpstr>
      <vt:lpstr>机器学习在人工智能中的定位</vt:lpstr>
      <vt:lpstr>ML的发展历程</vt:lpstr>
      <vt:lpstr>ML的编程语言</vt:lpstr>
      <vt:lpstr>基本术语</vt:lpstr>
      <vt:lpstr>有监督学习</vt:lpstr>
      <vt:lpstr>有监督学习</vt:lpstr>
      <vt:lpstr>PowerPoint 演示文稿</vt:lpstr>
      <vt:lpstr>K邻近算法</vt:lpstr>
      <vt:lpstr>K邻近算法</vt:lpstr>
      <vt:lpstr>K邻近算法</vt:lpstr>
      <vt:lpstr>朴素贝叶斯分类（Naïve Bayesian）</vt:lpstr>
      <vt:lpstr>朴素贝叶斯分类（Naïve Bayesian）</vt:lpstr>
      <vt:lpstr>使用朴素贝叶斯分类预测类标号</vt:lpstr>
      <vt:lpstr>朴素贝叶斯分类</vt:lpstr>
      <vt:lpstr>决策树算法</vt:lpstr>
      <vt:lpstr>决策树算法</vt:lpstr>
      <vt:lpstr>支持向量机模型</vt:lpstr>
      <vt:lpstr>支持向量机模型</vt:lpstr>
      <vt:lpstr>有监督学习</vt:lpstr>
      <vt:lpstr>有监督学习</vt:lpstr>
      <vt:lpstr>有监督学习</vt:lpstr>
      <vt:lpstr>有监督学习</vt:lpstr>
      <vt:lpstr>有监督学习</vt:lpstr>
      <vt:lpstr>有监督学习</vt:lpstr>
      <vt:lpstr>有监督学习</vt:lpstr>
      <vt:lpstr>有监督学习</vt:lpstr>
      <vt:lpstr>有监督学习</vt:lpstr>
      <vt:lpstr>有监督学习</vt:lpstr>
      <vt:lpstr>无监督学习</vt:lpstr>
      <vt:lpstr>无监督学习</vt:lpstr>
      <vt:lpstr>聚类</vt:lpstr>
      <vt:lpstr>K-means聚类算法</vt:lpstr>
      <vt:lpstr>K-means聚类算法</vt:lpstr>
      <vt:lpstr>聚类</vt:lpstr>
      <vt:lpstr>PowerPoint 演示文稿</vt:lpstr>
      <vt:lpstr>聚类</vt:lpstr>
      <vt:lpstr>自动编码器</vt:lpstr>
      <vt:lpstr>自动编码器的应用</vt:lpstr>
      <vt:lpstr>半监督学习</vt:lpstr>
      <vt:lpstr>迁移学习</vt:lpstr>
      <vt:lpstr>图像风格的迁移学习</vt:lpstr>
      <vt:lpstr>强化学习</vt:lpstr>
      <vt:lpstr>强化学习</vt:lpstr>
      <vt:lpstr>强化学习</vt:lpstr>
      <vt:lpstr>强化学习</vt:lpstr>
      <vt:lpstr>强化学习</vt:lpstr>
      <vt:lpstr>强化学习</vt:lpstr>
      <vt:lpstr>强化学习</vt:lpstr>
      <vt:lpstr>深度学习</vt:lpstr>
      <vt:lpstr>深度学习</vt:lpstr>
      <vt:lpstr>深度学习</vt:lpstr>
      <vt:lpstr>深度学习</vt:lpstr>
      <vt:lpstr>深度学习</vt:lpstr>
      <vt:lpstr>深度学习</vt:lpstr>
      <vt:lpstr>深度学习</vt:lpstr>
      <vt:lpstr>深度学习</vt:lpstr>
      <vt:lpstr>十大深度学习框架</vt:lpstr>
      <vt:lpstr>深度学习给NLP带来什么</vt:lpstr>
      <vt:lpstr>本章内容</vt:lpstr>
      <vt:lpstr>翻转课堂安排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Run Wang</cp:lastModifiedBy>
  <cp:revision>697</cp:revision>
  <dcterms:created xsi:type="dcterms:W3CDTF">2019-10-28T00:36:00Z</dcterms:created>
  <dcterms:modified xsi:type="dcterms:W3CDTF">2022-10-31T02:30:07Z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2052-11.1.0.9999</vt:lpwstr>
  </property>
</Properties>
</file>